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Economica"/>
      <p:regular r:id="rId33"/>
      <p:bold r:id="rId34"/>
      <p:italic r:id="rId35"/>
      <p:boldItalic r:id="rId36"/>
    </p:embeddedFont>
    <p:embeddedFont>
      <p:font typeface="Roboto"/>
      <p:regular r:id="rId37"/>
      <p:bold r:id="rId38"/>
      <p:italic r:id="rId39"/>
      <p:boldItalic r:id="rId40"/>
    </p:embeddedFont>
    <p:embeddedFont>
      <p:font typeface="Open Sans"/>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boldItalic.fntdata"/><Relationship Id="rId20" Type="http://schemas.openxmlformats.org/officeDocument/2006/relationships/slide" Target="slides/slide15.xml"/><Relationship Id="rId42" Type="http://schemas.openxmlformats.org/officeDocument/2006/relationships/font" Target="fonts/OpenSans-bold.fntdata"/><Relationship Id="rId41" Type="http://schemas.openxmlformats.org/officeDocument/2006/relationships/font" Target="fonts/OpenSans-regular.fntdata"/><Relationship Id="rId22" Type="http://schemas.openxmlformats.org/officeDocument/2006/relationships/slide" Target="slides/slide17.xml"/><Relationship Id="rId44" Type="http://schemas.openxmlformats.org/officeDocument/2006/relationships/font" Target="fonts/OpenSans-boldItalic.fntdata"/><Relationship Id="rId21" Type="http://schemas.openxmlformats.org/officeDocument/2006/relationships/slide" Target="slides/slide16.xml"/><Relationship Id="rId43" Type="http://schemas.openxmlformats.org/officeDocument/2006/relationships/font" Target="fonts/OpenSans-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Economica-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Economica-italic.fntdata"/><Relationship Id="rId12" Type="http://schemas.openxmlformats.org/officeDocument/2006/relationships/slide" Target="slides/slide7.xml"/><Relationship Id="rId34" Type="http://schemas.openxmlformats.org/officeDocument/2006/relationships/font" Target="fonts/Economica-bold.fntdata"/><Relationship Id="rId15" Type="http://schemas.openxmlformats.org/officeDocument/2006/relationships/slide" Target="slides/slide10.xml"/><Relationship Id="rId37" Type="http://schemas.openxmlformats.org/officeDocument/2006/relationships/font" Target="fonts/Roboto-regular.fntdata"/><Relationship Id="rId14" Type="http://schemas.openxmlformats.org/officeDocument/2006/relationships/slide" Target="slides/slide9.xml"/><Relationship Id="rId36" Type="http://schemas.openxmlformats.org/officeDocument/2006/relationships/font" Target="fonts/Economica-boldItalic.fntdata"/><Relationship Id="rId17" Type="http://schemas.openxmlformats.org/officeDocument/2006/relationships/slide" Target="slides/slide12.xml"/><Relationship Id="rId39" Type="http://schemas.openxmlformats.org/officeDocument/2006/relationships/font" Target="fonts/Roboto-italic.fntdata"/><Relationship Id="rId16" Type="http://schemas.openxmlformats.org/officeDocument/2006/relationships/slide" Target="slides/slide11.xml"/><Relationship Id="rId38" Type="http://schemas.openxmlformats.org/officeDocument/2006/relationships/font" Target="fonts/Roboto-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jpg>
</file>

<file path=ppt/media/image11.png>
</file>

<file path=ppt/media/image12.png>
</file>

<file path=ppt/media/image13.png>
</file>

<file path=ppt/media/image2.png>
</file>

<file path=ppt/media/image3.jpg>
</file>

<file path=ppt/media/image4.jpg>
</file>

<file path=ppt/media/image5.jp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techemergence.com/ai-for-hearing-loss-tech-advances-in-hearing-aids-predicting-hearing-loss/"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n.wikipedia.org/wiki/Hugh_Herr"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c6f73a04f_0_0: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60" name="Google Shape;60;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b="1" lang="en">
                <a:solidFill>
                  <a:schemeClr val="dk1"/>
                </a:solidFill>
              </a:rPr>
              <a:t>Preliminary Comments:</a:t>
            </a:r>
            <a:endParaRPr b="1">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Hi, I’m Michael Mattioli and I’m a Professor of Law at Indiana University in Bloomington</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Today, my talk is about a project under development. The project is about assistive technology and public policy. </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I hope this will become a book. It also might lead to some academic papers.</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I’d appreciate any ideas!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401cb0d386_0_37: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Google Shape;113;g401cb0d386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nSpc>
                <a:spcPct val="115000"/>
              </a:lnSpc>
              <a:spcBef>
                <a:spcPts val="0"/>
              </a:spcBef>
              <a:spcAft>
                <a:spcPts val="0"/>
              </a:spcAft>
              <a:buNone/>
            </a:pPr>
            <a:r>
              <a:rPr lang="en">
                <a:solidFill>
                  <a:schemeClr val="dk1"/>
                </a:solidFill>
              </a:rPr>
              <a:t>Motivation</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R&amp;D: They are limited, and there’s some reason to think innovation isn’t as robust as it could be (important innovation sources include the military and users, but private industry seems only to be dipping the toe into the water).</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Availability: These technologies are expensive! The assistive products industry primarily serves high-income markets</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Impact on Users: Artificial intelligence is increasingly important to these classes of devices, and I think this represents the greatest potential and some of the greatest concerns that span the assistive tech landscape. Be specific: privacy, safety (cybersecurity)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401cb0d386_0_4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Google Shape;119;g401cb0d386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b="1" lang="en">
                <a:solidFill>
                  <a:schemeClr val="dk1"/>
                </a:solidFill>
              </a:rPr>
              <a:t>I want to understand</a:t>
            </a:r>
            <a:endParaRPr b="1">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I want to understand how public policy influences how these technologies are developed,</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lang="en">
                <a:solidFill>
                  <a:schemeClr val="dk1"/>
                </a:solidFill>
              </a:rPr>
              <a:t>I want to understand what role the cultural backdrop plays</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How available they are to the people they were designed to serve</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And any problems or concerns that might come up after commercialization (Particularly important in light of the introduction of AI to things)</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And again, what I’m interested in is bionics for disabled people - not necessarily life-saving medical devices.</a:t>
            </a:r>
            <a:endParaRPr>
              <a:solidFill>
                <a:schemeClr val="dk1"/>
              </a:solidFill>
            </a:endParaRPr>
          </a:p>
          <a:p>
            <a:pPr indent="0" lvl="0" marL="0" rtl="0">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nSpc>
                <a:spcPct val="115000"/>
              </a:lnSpc>
              <a:spcBef>
                <a:spcPts val="0"/>
              </a:spcBef>
              <a:spcAft>
                <a:spcPts val="0"/>
              </a:spcAft>
              <a:buClr>
                <a:schemeClr val="dk1"/>
              </a:buClr>
              <a:buSzPts val="1100"/>
              <a:buFont typeface="Arial"/>
              <a:buNone/>
            </a:pPr>
            <a:r>
              <a:rPr b="1" lang="en">
                <a:solidFill>
                  <a:schemeClr val="dk1"/>
                </a:solidFill>
              </a:rPr>
              <a:t>Method</a:t>
            </a:r>
            <a:endParaRPr b="1">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Ethnographic case studies</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Interviews with users and inventors, possibiliy executives are tech companies </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401cb0d386_0_61: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24" name="Google Shape;124;g401cb0d38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AutoNum type="arabicPeriod"/>
            </a:pPr>
            <a:r>
              <a:rPr lang="en">
                <a:solidFill>
                  <a:schemeClr val="dk1"/>
                </a:solidFill>
              </a:rPr>
              <a:t>Each chapter tells the story of a user, explaining their disability and how they came to find certain technologies.</a:t>
            </a:r>
            <a:endParaRPr>
              <a:solidFill>
                <a:schemeClr val="dk1"/>
              </a:solidFill>
            </a:endParaRPr>
          </a:p>
          <a:p>
            <a:pPr indent="-298450" lvl="0" marL="457200" rtl="0">
              <a:lnSpc>
                <a:spcPct val="115000"/>
              </a:lnSpc>
              <a:spcBef>
                <a:spcPts val="0"/>
              </a:spcBef>
              <a:spcAft>
                <a:spcPts val="0"/>
              </a:spcAft>
              <a:buClr>
                <a:schemeClr val="dk1"/>
              </a:buClr>
              <a:buSzPts val="1100"/>
              <a:buAutoNum type="arabicPeriod"/>
            </a:pPr>
            <a:r>
              <a:rPr lang="en">
                <a:solidFill>
                  <a:schemeClr val="dk1"/>
                </a:solidFill>
              </a:rPr>
              <a:t>The chapter then describes the history of treating the limitation or disability, </a:t>
            </a:r>
            <a:endParaRPr>
              <a:solidFill>
                <a:schemeClr val="dk1"/>
              </a:solidFill>
            </a:endParaRPr>
          </a:p>
          <a:p>
            <a:pPr indent="-298450" lvl="1" marL="914400" rtl="0">
              <a:lnSpc>
                <a:spcPct val="115000"/>
              </a:lnSpc>
              <a:spcBef>
                <a:spcPts val="0"/>
              </a:spcBef>
              <a:spcAft>
                <a:spcPts val="0"/>
              </a:spcAft>
              <a:buClr>
                <a:schemeClr val="dk1"/>
              </a:buClr>
              <a:buSzPts val="1100"/>
              <a:buAutoNum type="alphaLcPeriod"/>
            </a:pPr>
            <a:r>
              <a:rPr lang="en">
                <a:solidFill>
                  <a:schemeClr val="dk1"/>
                </a:solidFill>
              </a:rPr>
              <a:t>the development of the technology, </a:t>
            </a:r>
            <a:endParaRPr>
              <a:solidFill>
                <a:schemeClr val="dk1"/>
              </a:solidFill>
            </a:endParaRPr>
          </a:p>
          <a:p>
            <a:pPr indent="-298450" lvl="1" marL="914400" rtl="0">
              <a:lnSpc>
                <a:spcPct val="115000"/>
              </a:lnSpc>
              <a:spcBef>
                <a:spcPts val="0"/>
              </a:spcBef>
              <a:spcAft>
                <a:spcPts val="0"/>
              </a:spcAft>
              <a:buClr>
                <a:schemeClr val="dk1"/>
              </a:buClr>
              <a:buSzPts val="1100"/>
              <a:buAutoNum type="alphaLcPeriod"/>
            </a:pPr>
            <a:r>
              <a:rPr lang="en">
                <a:solidFill>
                  <a:schemeClr val="dk1"/>
                </a:solidFill>
              </a:rPr>
              <a:t>issues related to commercialization, affordability, </a:t>
            </a:r>
            <a:endParaRPr>
              <a:solidFill>
                <a:schemeClr val="dk1"/>
              </a:solidFill>
            </a:endParaRPr>
          </a:p>
          <a:p>
            <a:pPr indent="-298450" lvl="1" marL="914400" rtl="0">
              <a:lnSpc>
                <a:spcPct val="115000"/>
              </a:lnSpc>
              <a:spcBef>
                <a:spcPts val="0"/>
              </a:spcBef>
              <a:spcAft>
                <a:spcPts val="0"/>
              </a:spcAft>
              <a:buClr>
                <a:schemeClr val="dk1"/>
              </a:buClr>
              <a:buSzPts val="1100"/>
              <a:buAutoNum type="alphaLcPeriod"/>
            </a:pPr>
            <a:r>
              <a:rPr lang="en">
                <a:solidFill>
                  <a:schemeClr val="dk1"/>
                </a:solidFill>
              </a:rPr>
              <a:t>safe and beneficial use. </a:t>
            </a:r>
            <a:endParaRPr>
              <a:solidFill>
                <a:schemeClr val="dk1"/>
              </a:solidFill>
            </a:endParaRPr>
          </a:p>
          <a:p>
            <a:pPr indent="-298450" lvl="1" marL="914400" rtl="0">
              <a:lnSpc>
                <a:spcPct val="115000"/>
              </a:lnSpc>
              <a:spcBef>
                <a:spcPts val="0"/>
              </a:spcBef>
              <a:spcAft>
                <a:spcPts val="0"/>
              </a:spcAft>
              <a:buClr>
                <a:schemeClr val="dk1"/>
              </a:buClr>
              <a:buSzPts val="1100"/>
              <a:buAutoNum type="alphaLcPeriod"/>
            </a:pPr>
            <a:r>
              <a:rPr lang="en">
                <a:solidFill>
                  <a:schemeClr val="dk1"/>
                </a:solidFill>
              </a:rPr>
              <a:t>Some chapters pay special attention to post-sale concerns, such as privacy or AI ethics.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401cb0d386_0_107: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Google Shape;131;g401cb0d386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Char char="●"/>
            </a:pPr>
            <a:r>
              <a:rPr lang="en">
                <a:solidFill>
                  <a:schemeClr val="dk1"/>
                </a:solidFill>
              </a:rPr>
              <a:t>1700s: Luigi Galvani discovered that animal tissue responded to electricity. Alessandro Volta, who taught physics at the University of Pavia, made important jumps too.</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Alexander Graham Bell / teaching the deaf / his mother and wife were deaf</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lang="en">
                <a:solidFill>
                  <a:schemeClr val="dk1"/>
                </a:solidFill>
              </a:rPr>
              <a:t>Deafness was a central interest in his life and his desire to see deaf people assimilate into broader society is … complicated and controversial. But it led to the development of the telephone.</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“The invention of the telephone had led to the first electronic hearing aids by making it possible to manipulate attributes of sound like loudness and frequency as well as to measure distortion.”</a:t>
            </a:r>
            <a:endParaRPr>
              <a:solidFill>
                <a:schemeClr val="dk1"/>
              </a:solidFill>
            </a:endParaRPr>
          </a:p>
          <a:p>
            <a:pPr indent="-317500" lvl="0" marL="457200" rtl="0">
              <a:lnSpc>
                <a:spcPct val="115000"/>
              </a:lnSpc>
              <a:spcBef>
                <a:spcPts val="0"/>
              </a:spcBef>
              <a:spcAft>
                <a:spcPts val="0"/>
              </a:spcAft>
              <a:buClr>
                <a:srgbClr val="FF0000"/>
              </a:buClr>
              <a:buSzPts val="1400"/>
              <a:buChar char="●"/>
            </a:pPr>
            <a:r>
              <a:rPr lang="en">
                <a:solidFill>
                  <a:srgbClr val="FF0000"/>
                </a:solidFill>
              </a:rPr>
              <a:t>Fascinating in that the spread of telephones at once changed the world in a way that made it hard for deaf people to particpate, and yet laid the groundwork for technologies that could help them.</a:t>
            </a:r>
            <a:endParaRPr>
              <a:solidFill>
                <a:srgbClr val="FF0000"/>
              </a:solidFill>
            </a:endParaRPr>
          </a:p>
          <a:p>
            <a:pPr indent="-298450" lvl="0" marL="457200" rtl="0">
              <a:lnSpc>
                <a:spcPct val="115000"/>
              </a:lnSpc>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401cb0d386_0_11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Google Shape;136;g401cb0d386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Char char="●"/>
            </a:pPr>
            <a:r>
              <a:rPr lang="en">
                <a:solidFill>
                  <a:schemeClr val="dk1"/>
                </a:solidFill>
              </a:rPr>
              <a:t>The central problem: how to encode the electrical information so the brain could understand it.</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Bill House was the first American to work on the idea of electrically stimulating the ear to restore hearing.</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lang="en">
                <a:solidFill>
                  <a:schemeClr val="dk1"/>
                </a:solidFill>
              </a:rPr>
              <a:t>He came up with a solution: an electrode thread made with varying flexibility threaded into the snail shaped part of our ears called the cochlea, manipulating frequency and amplitude in ways that did the trick.</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Early 1960s, hired an engineer. The engineer saw commercial potential but House’s mission was altruistic.</a:t>
            </a:r>
            <a:endParaRPr>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01e01e521_1_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1" name="Google Shape;141;g401e01e521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c6f73a04f_0_36: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47" name="Google Shape;147;gc6f73a04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Char char="●"/>
            </a:pPr>
            <a:r>
              <a:rPr lang="en">
                <a:solidFill>
                  <a:schemeClr val="dk1"/>
                </a:solidFill>
              </a:rPr>
              <a:t>The FDA approved the device he invented in 1984.</a:t>
            </a:r>
            <a:endParaRPr/>
          </a:p>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401cb0d386_0_115: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54" name="Google Shape;154;g401cb0d386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Consistent with Kathy Strandburg’s work on cultural norms with respect to patenting in the world of medicine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401cb0d386_0_12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Google Shape;161;g401cb0d386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nSpc>
                <a:spcPct val="115000"/>
              </a:lnSpc>
              <a:spcBef>
                <a:spcPts val="0"/>
              </a:spcBef>
              <a:spcAft>
                <a:spcPts val="0"/>
              </a:spcAft>
              <a:buNone/>
            </a:pPr>
            <a:r>
              <a:rPr lang="en">
                <a:solidFill>
                  <a:schemeClr val="dk1"/>
                </a:solidFill>
              </a:rPr>
              <a:t>Despite the fact that it worked, not everyone agreed that it was good.</a:t>
            </a:r>
            <a:endParaRPr>
              <a:solidFill>
                <a:schemeClr val="dk1"/>
              </a:solidFill>
            </a:endParaRPr>
          </a:p>
          <a:p>
            <a:pPr indent="-317500" lvl="0" marL="457200" rtl="0">
              <a:lnSpc>
                <a:spcPct val="115000"/>
              </a:lnSpc>
              <a:spcBef>
                <a:spcPts val="0"/>
              </a:spcBef>
              <a:spcAft>
                <a:spcPts val="0"/>
              </a:spcAft>
              <a:buClr>
                <a:schemeClr val="dk1"/>
              </a:buClr>
              <a:buSzPts val="1400"/>
              <a:buChar char="●"/>
            </a:pPr>
            <a:r>
              <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Sound and Fury - documentary from the year 2000. The story of a family torn apart.</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A vivid look at the discomfort felt by deaf people about the cochlear implant.</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Deaf parents worried that that a cochlear implant will change their child’s personality and make her different from her family.</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The most compelling arguments are made by the 4-year-old girl who wishes to get the implant: it’s important to hear a smoke detector, a baby crying, a house falling down, etc.</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(Heather graduated from Harvard Law last year.)</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401e01e521_0_1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Google Shape;166;g401e01e52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3e792fdc46_0_31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 name="Google Shape;66;g3e792fdc46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a:solidFill>
                  <a:schemeClr val="dk1"/>
                </a:solidFill>
              </a:rPr>
              <a:t>I’d like to start with a short personal story that explains what I’m interested in.</a:t>
            </a:r>
            <a:endParaRPr>
              <a:solidFill>
                <a:schemeClr val="dk1"/>
              </a:solidFill>
            </a:endParaRPr>
          </a:p>
          <a:p>
            <a:pPr indent="0" lvl="0" marL="0" rtl="0">
              <a:lnSpc>
                <a:spcPct val="115000"/>
              </a:lnSpc>
              <a:spcBef>
                <a:spcPts val="0"/>
              </a:spcBef>
              <a:spcAft>
                <a:spcPts val="0"/>
              </a:spcAft>
              <a:buNone/>
            </a:pPr>
            <a:r>
              <a:rPr lang="en">
                <a:solidFill>
                  <a:schemeClr val="dk1"/>
                </a:solidFill>
              </a:rPr>
              <a:t>Like many high schools, mine gave me a few weeks to complete a personal project before graduating - a senior design project.</a:t>
            </a:r>
            <a:endParaRPr>
              <a:solidFill>
                <a:schemeClr val="dk1"/>
              </a:solidFill>
            </a:endParaRPr>
          </a:p>
          <a:p>
            <a:pPr indent="0" lvl="0" marL="0" rtl="0">
              <a:lnSpc>
                <a:spcPct val="115000"/>
              </a:lnSpc>
              <a:spcBef>
                <a:spcPts val="0"/>
              </a:spcBef>
              <a:spcAft>
                <a:spcPts val="0"/>
              </a:spcAft>
              <a:buNone/>
            </a:pPr>
            <a:r>
              <a:rPr lang="en">
                <a:solidFill>
                  <a:schemeClr val="dk1"/>
                </a:solidFill>
              </a:rPr>
              <a:t>The robotic arm you see on this slide was my project.</a:t>
            </a:r>
            <a:endParaRPr>
              <a:solidFill>
                <a:schemeClr val="dk1"/>
              </a:solidFill>
            </a:endParaRPr>
          </a:p>
          <a:p>
            <a:pPr indent="0" lvl="0" marL="0" rtl="0">
              <a:lnSpc>
                <a:spcPct val="115000"/>
              </a:lnSpc>
              <a:spcBef>
                <a:spcPts val="0"/>
              </a:spcBef>
              <a:spcAft>
                <a:spcPts val="0"/>
              </a:spcAft>
              <a:buNone/>
            </a:pPr>
            <a:r>
              <a:rPr lang="en">
                <a:solidFill>
                  <a:schemeClr val="dk1"/>
                </a:solidFill>
              </a:rPr>
              <a:t>It’s made of fishing wire, and an erector set, and solenoids donated from a model trail maker I sent a letter to. 1997.</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lang="en">
                <a:solidFill>
                  <a:schemeClr val="dk1"/>
                </a:solidFill>
              </a:rPr>
              <a:t>As it happened, my grandfather was an upper-body amputee. He had lost his arm when he was a teenager. and the few sporadic visits I had with him when I was a kid made an impression on me. He didn’t use a prosthetic. He had practical challenges, and the emotional impact of this injury on him and my extension his immediate family, was, I think, beyond anything I could have understood as a child.</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lang="en">
                <a:solidFill>
                  <a:schemeClr val="dk1"/>
                </a:solidFill>
              </a:rPr>
              <a:t>So, the question of how to cope without an arm - it was something I thought about. In part, this high school project was a stepping stone that led me to study engineering and later working as an engineer.</a:t>
            </a:r>
            <a:endParaRPr>
              <a:solidFill>
                <a:schemeClr val="dk1"/>
              </a:solidFill>
            </a:endParaRPr>
          </a:p>
          <a:p>
            <a:pPr indent="0" lvl="0" marL="0" rtl="0">
              <a:lnSpc>
                <a:spcPct val="115000"/>
              </a:lnSpc>
              <a:spcBef>
                <a:spcPts val="0"/>
              </a:spcBef>
              <a:spcAft>
                <a:spcPts val="0"/>
              </a:spcAft>
              <a:buNone/>
            </a:pPr>
            <a:r>
              <a:t/>
            </a:r>
            <a:endParaRPr>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401cb0d386_0_74: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72" name="Google Shape;172;g401cb0d386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401cb0d386_0_8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Google Shape;180;g401cb0d386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Char char="●"/>
            </a:pPr>
            <a:r>
              <a:rPr lang="en">
                <a:solidFill>
                  <a:schemeClr val="dk1"/>
                </a:solidFill>
              </a:rPr>
              <a:t>As of 2013, the three cochlear implant devices approved for use in the U.S. were manufactured by Cochlear Limited (Australia), Advanced Bionics (a division of Sonova) and MED-EL (Austria).</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lang="en">
                <a:solidFill>
                  <a:schemeClr val="dk1"/>
                </a:solidFill>
              </a:rPr>
              <a:t>In 2004, more than 90 percent of all commercial health plans cover cochlear implants.</a:t>
            </a:r>
            <a:endParaRPr>
              <a:solidFill>
                <a:schemeClr val="dk1"/>
              </a:solidFill>
            </a:endParaRPr>
          </a:p>
          <a:p>
            <a:pPr indent="0" lvl="0" mar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401cb0d386_0_9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5" name="Google Shape;185;g401cb0d386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Char char="●"/>
            </a:pPr>
            <a:r>
              <a:rPr lang="en">
                <a:solidFill>
                  <a:schemeClr val="dk1"/>
                </a:solidFill>
              </a:rPr>
              <a:t>Law360, New York (January 24, 2014, 9:32 PM EST) -- A California federal jury served Cochlear Ltd. with a $131.2 million verdict on Thursday, finding that the Australian-based company had infringed two patents related to technology for cochlear implants owned by the Alfred E. Mann Foundation for Scientific Research.</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b="1" lang="en">
                <a:solidFill>
                  <a:schemeClr val="dk1"/>
                </a:solidFill>
              </a:rPr>
              <a:t>The very thing that House wanted to avoid has played out here.</a:t>
            </a:r>
            <a:endParaRPr b="1">
              <a:solidFill>
                <a:schemeClr val="dk1"/>
              </a:solidFill>
            </a:endParaRPr>
          </a:p>
          <a:p>
            <a:pPr indent="-317500" lvl="0" marL="457200" rtl="0">
              <a:lnSpc>
                <a:spcPct val="115000"/>
              </a:lnSpc>
              <a:spcBef>
                <a:spcPts val="0"/>
              </a:spcBef>
              <a:spcAft>
                <a:spcPts val="0"/>
              </a:spcAft>
              <a:buClr>
                <a:schemeClr val="dk1"/>
              </a:buClr>
              <a:buSzPts val="1400"/>
              <a:buChar char="●"/>
            </a:pPr>
            <a:r>
              <a:rPr lang="en">
                <a:solidFill>
                  <a:schemeClr val="dk1"/>
                </a:solidFill>
              </a:rPr>
              <a:t>Patent incentives aren’t totally absent from this story. It’s not a case of innovation without law.</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lang="en">
                <a:solidFill>
                  <a:schemeClr val="dk1"/>
                </a:solidFill>
              </a:rPr>
              <a:t>And we have an example of a basic technology being introduced and laying the groundwork for a patent environment</a:t>
            </a:r>
            <a:endParaRPr>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401cb0d386_0_9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0" name="Google Shape;190;g401cb0d386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Char char="●"/>
            </a:pPr>
            <a:r>
              <a:rPr b="1" lang="en">
                <a:solidFill>
                  <a:schemeClr val="dk1"/>
                </a:solidFill>
              </a:rPr>
              <a:t>How calibration works: </a:t>
            </a:r>
            <a:r>
              <a:rPr lang="en">
                <a:solidFill>
                  <a:schemeClr val="dk1"/>
                </a:solidFill>
              </a:rPr>
              <a:t>In response to the tender requirement, what Cochlear did was build a product called Cochlear Link that essentially transfers data to Cochlear, with that data available to global clinical support staff and repair technicians. Cochlear now receives the data in real-time, constantly syncing recipient data via the Amazon Web Services (AWS) cloud.</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b="1" lang="en">
                <a:solidFill>
                  <a:schemeClr val="dk1"/>
                </a:solidFill>
              </a:rPr>
              <a:t>AI-based calibration</a:t>
            </a:r>
            <a:endParaRPr b="1">
              <a:solidFill>
                <a:schemeClr val="dk1"/>
              </a:solidFill>
            </a:endParaRPr>
          </a:p>
          <a:p>
            <a:pPr indent="-317500" lvl="0" marL="457200" rtl="0">
              <a:lnSpc>
                <a:spcPct val="115000"/>
              </a:lnSpc>
              <a:spcBef>
                <a:spcPts val="0"/>
              </a:spcBef>
              <a:spcAft>
                <a:spcPts val="0"/>
              </a:spcAft>
              <a:buClr>
                <a:schemeClr val="dk1"/>
              </a:buClr>
              <a:buSzPts val="1400"/>
              <a:buChar char="●"/>
            </a:pPr>
            <a:r>
              <a:rPr b="1" lang="en">
                <a:solidFill>
                  <a:schemeClr val="dk1"/>
                </a:solidFill>
              </a:rPr>
              <a:t>Separately: </a:t>
            </a:r>
            <a:r>
              <a:rPr lang="en">
                <a:solidFill>
                  <a:schemeClr val="dk1"/>
                </a:solidFill>
              </a:rPr>
              <a:t>The researchers claim that they successfully developed a machine learning algorithm which predicts language ability in deaf children who have received a cochlear implant: </a:t>
            </a:r>
            <a:r>
              <a:rPr lang="en" u="sng">
                <a:solidFill>
                  <a:srgbClr val="1155CC"/>
                </a:solidFill>
                <a:hlinkClick r:id="rId2"/>
              </a:rPr>
              <a:t>https://www.techemergence.com/ai-for-hearing-loss-tech-advances-in-hearing-aids-predicting-hearing-loss/</a:t>
            </a:r>
            <a:r>
              <a:rPr lang="en">
                <a:solidFill>
                  <a:schemeClr val="dk1"/>
                </a:solidFill>
              </a:rPr>
              <a:t> “Using an advanced machine learning algorithm, we can predict individual children’s future language development based on their brain images before surgery. Such prediction ability is a key step in achieving personalized therapy, which could transform many lives.”</a:t>
            </a:r>
            <a:endParaRPr>
              <a:solidFill>
                <a:schemeClr val="dk1"/>
              </a:solidFill>
            </a:endParaRPr>
          </a:p>
          <a:p>
            <a:pPr indent="0" lvl="0" marL="457200" rtl="0">
              <a:lnSpc>
                <a:spcPct val="115000"/>
              </a:lnSpc>
              <a:spcBef>
                <a:spcPts val="0"/>
              </a:spcBef>
              <a:spcAft>
                <a:spcPts val="0"/>
              </a:spcAft>
              <a:buNone/>
            </a:pPr>
            <a:r>
              <a:t/>
            </a:r>
            <a:endParaRPr b="1">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The core question: will training data be shared? Between whom? Or will it be kept proprietary? (For instance: “The algorithm is trained on a high volume of images captured using magnetic resonance imaging (MRI). Images were obtained from pediatric cochlear implant (CI) candidates implanted below 3.5 years of age. The machine learning algorithm is trained to identify, atypical patterns which are characteristic of hearing loss early in life.”)</a:t>
            </a:r>
            <a:endParaRPr>
              <a:solidFill>
                <a:schemeClr val="dk1"/>
              </a:solidFill>
            </a:endParaRPr>
          </a:p>
          <a:p>
            <a:pPr indent="0" lvl="0" marL="457200" rtl="0">
              <a:lnSpc>
                <a:spcPct val="115000"/>
              </a:lnSpc>
              <a:spcBef>
                <a:spcPts val="0"/>
              </a:spcBef>
              <a:spcAft>
                <a:spcPts val="0"/>
              </a:spcAft>
              <a:buNone/>
            </a:pPr>
            <a:r>
              <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How to balance the need for information-sharing and the need to preserve and protect the privacy of disabled people? Could information-sharing be tied to insurance?</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Integration with Smart Phones and Apps</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Artificial intelligence</a:t>
            </a:r>
            <a:endParaRPr>
              <a:solidFill>
                <a:schemeClr val="dk1"/>
              </a:solidFill>
            </a:endParaRPr>
          </a:p>
          <a:p>
            <a:pPr indent="-317500" lvl="0" marL="457200" rtl="0">
              <a:lnSpc>
                <a:spcPct val="115000"/>
              </a:lnSpc>
              <a:spcBef>
                <a:spcPts val="0"/>
              </a:spcBef>
              <a:spcAft>
                <a:spcPts val="0"/>
              </a:spcAft>
              <a:buClr>
                <a:schemeClr val="dk1"/>
              </a:buClr>
              <a:buSzPts val="1400"/>
              <a:buChar char="●"/>
            </a:pPr>
            <a:r>
              <a:rPr lang="en">
                <a:solidFill>
                  <a:schemeClr val="dk1"/>
                </a:solidFill>
              </a:rPr>
              <a:t>New questions for Deaf culture: Founded in 2016 and based in Budapest, Hungary, SignAll claims that its platform automatically translates sign language into text using computer vision and natural language processing. Does this mean fewer people will have a need to learn signing? Or will it provide new opportunities for communication?</a:t>
            </a:r>
            <a:endParaRPr>
              <a:solidFill>
                <a:schemeClr val="dk1"/>
              </a:solidFil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401cb0d386_0_102: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6" name="Google Shape;196;g401cb0d386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c6f73a04f_0_42: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02" name="Google Shape;202;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b="1" lang="en">
                <a:solidFill>
                  <a:schemeClr val="dk1"/>
                </a:solidFill>
              </a:rPr>
              <a:t>What I hope to learn:</a:t>
            </a:r>
            <a:endParaRPr b="1">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Is our legal system doing enough to help ensure that assistive technologies get developed and commercialized?</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Where does it succeed?</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Where might it be falling short?</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What challenges are appearing today or appear to lay ahead?</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On a theoretical level, I hope it will help me understand a question that’s always interested me: to what extent should the law help us? Autonomy - liberty.</a:t>
            </a:r>
            <a:endParaRPr>
              <a:solidFill>
                <a:schemeClr val="dk1"/>
              </a:solidFill>
            </a:endParaRPr>
          </a:p>
          <a:p>
            <a:pPr indent="0" lvl="0" mar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Google Shape;206;g401e01e521_1_14: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07" name="Google Shape;207;g401e01e521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0"/>
              </a:spcBef>
              <a:spcAft>
                <a:spcPts val="0"/>
              </a:spcAft>
              <a:buClr>
                <a:schemeClr val="dk1"/>
              </a:buClr>
              <a:buSzPts val="1100"/>
              <a:buFont typeface="Arial"/>
              <a:buNone/>
            </a:pPr>
            <a:r>
              <a:rPr b="1" lang="en">
                <a:solidFill>
                  <a:schemeClr val="dk1"/>
                </a:solidFill>
              </a:rPr>
              <a:t>What I hope to learn:</a:t>
            </a:r>
            <a:endParaRPr b="1">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Is our legal system doing enough to help ensure that assistive technologies get developed and commercialized?</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Where does it succeed?</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Where might it be falling short?</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What challenges are appearing today or appear to lay ahead?</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On a theoretical level, I hope it will help me understand a question that’s always interested me: to what extent should the law help us? Autonomy - liberty.</a:t>
            </a:r>
            <a:endParaRPr>
              <a:solidFill>
                <a:schemeClr val="dk1"/>
              </a:solidFill>
            </a:endParaRPr>
          </a:p>
          <a:p>
            <a:pPr indent="0" lvl="0" marL="0" rt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c6f73a04f_0_46:notes"/>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212" name="Google Shape;212;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Google Shape;72;g401cb0d386_0_4: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Google Shape;73;g401cb0d38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In the past few years, this technology has taken leaps and bounds.</a:t>
            </a:r>
            <a:endParaRPr/>
          </a:p>
          <a:p>
            <a:pPr indent="0" lvl="0" marL="0" rtl="0">
              <a:spcBef>
                <a:spcPts val="0"/>
              </a:spcBef>
              <a:spcAft>
                <a:spcPts val="0"/>
              </a:spcAft>
              <a:buNone/>
            </a:pPr>
            <a:r>
              <a:rPr lang="en"/>
              <a:t>This is the so-called “Luke Arm” - named after Luke skywalker and funded primarily by DARPA.</a:t>
            </a:r>
            <a:endParaRPr/>
          </a:p>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g401cb0d386_0_9: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9" name="Google Shape;79;g401cb0d386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Char char="-"/>
            </a:pPr>
            <a:r>
              <a:rPr lang="en">
                <a:solidFill>
                  <a:schemeClr val="dk1"/>
                </a:solidFill>
              </a:rPr>
              <a:t>And videos of people having their cochlear implants turned on have become a meme</a:t>
            </a:r>
            <a:endParaRPr>
              <a:solidFill>
                <a:schemeClr val="dk1"/>
              </a:solidFill>
            </a:endParaRPr>
          </a:p>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401cb0d386_0_13: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Google Shape;84;g401cb0d386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222222"/>
                </a:solidFill>
                <a:highlight>
                  <a:srgbClr val="FFFFFF"/>
                </a:highlight>
                <a:latin typeface="Roboto"/>
                <a:ea typeface="Roboto"/>
                <a:cs typeface="Roboto"/>
                <a:sym typeface="Roboto"/>
              </a:rPr>
              <a:t>Hugh Herr is an American rock climber, engineer, and biophysicist.</a:t>
            </a:r>
            <a:r>
              <a:rPr lang="en" u="sng">
                <a:solidFill>
                  <a:srgbClr val="1A0DAB"/>
                </a:solidFill>
                <a:highlight>
                  <a:srgbClr val="FFFFFF"/>
                </a:highlight>
                <a:latin typeface="Roboto"/>
                <a:ea typeface="Roboto"/>
                <a:cs typeface="Roboto"/>
                <a:sym typeface="Roboto"/>
                <a:hlinkClick r:id="rId2"/>
              </a:rPr>
              <a:t>Wikipedia</a:t>
            </a:r>
            <a:endParaRPr/>
          </a:p>
          <a:p>
            <a:pPr indent="0" lvl="0" marL="0" rtl="0">
              <a:spcBef>
                <a:spcPts val="0"/>
              </a:spcBef>
              <a:spcAft>
                <a:spcPts val="0"/>
              </a:spcAft>
              <a:buNone/>
            </a:pPr>
            <a:r>
              <a:rPr lang="en"/>
              <a:t>MIT Professor </a:t>
            </a:r>
            <a:r>
              <a:rPr lang="en" sz="1350">
                <a:solidFill>
                  <a:srgbClr val="201F20"/>
                </a:solidFill>
                <a:highlight>
                  <a:srgbClr val="FFFFFF"/>
                </a:highlight>
              </a:rPr>
              <a:t>Hugh Herr, who heads the Biomechatronics group at the MIT Media Lab,</a:t>
            </a:r>
            <a:endParaRPr sz="1350">
              <a:solidFill>
                <a:srgbClr val="201F20"/>
              </a:solidFill>
              <a:highlight>
                <a:srgbClr val="FFFFFF"/>
              </a:highlight>
            </a:endParaRPr>
          </a:p>
          <a:p>
            <a:pPr indent="-298450" lvl="0" marL="457200" rtl="0">
              <a:lnSpc>
                <a:spcPct val="115000"/>
              </a:lnSpc>
              <a:spcBef>
                <a:spcPts val="0"/>
              </a:spcBef>
              <a:spcAft>
                <a:spcPts val="0"/>
              </a:spcAft>
              <a:buClr>
                <a:schemeClr val="dk1"/>
              </a:buClr>
              <a:buSzPts val="1100"/>
              <a:buChar char="-"/>
            </a:pPr>
            <a:r>
              <a:rPr lang="en">
                <a:solidFill>
                  <a:schemeClr val="dk1"/>
                </a:solidFill>
              </a:rPr>
              <a:t>Someone without the legs he was born with can walk</a:t>
            </a:r>
            <a:endParaRPr>
              <a:solidFill>
                <a:schemeClr val="dk1"/>
              </a:solidFill>
            </a:endParaRPr>
          </a:p>
          <a:p>
            <a:pPr indent="0" lvl="0" marL="0" rtl="0">
              <a:spcBef>
                <a:spcPts val="0"/>
              </a:spcBef>
              <a:spcAft>
                <a:spcPts val="0"/>
              </a:spcAft>
              <a:buNone/>
            </a:pPr>
            <a:r>
              <a:t/>
            </a:r>
            <a:endParaRPr sz="1350">
              <a:solidFill>
                <a:srgbClr val="201F20"/>
              </a:solidFill>
              <a:highlight>
                <a:srgbClr val="FFFFFF"/>
              </a:highlight>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401cb0d386_0_17: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Google Shape;89;g401cb0d38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050">
                <a:solidFill>
                  <a:srgbClr val="111111"/>
                </a:solidFill>
                <a:highlight>
                  <a:srgbClr val="FFFFFF"/>
                </a:highlight>
                <a:latin typeface="Roboto"/>
                <a:ea typeface="Roboto"/>
                <a:cs typeface="Roboto"/>
                <a:sym typeface="Roboto"/>
              </a:rPr>
              <a:t>Larry Hester, 66, has been blind for half his life from a condition called retinitis pigmentosa. In September, 2014, an electronic stimulator was surgically implanted in his left eye. On October 1st, 2014 Duke eye surgeon Dr. Paul Hahn turned it on for the first time. While the device does not restore vision in the normal sense, it provides light-and-darkness differentiation. </a:t>
            </a:r>
            <a:endParaRPr sz="1050">
              <a:solidFill>
                <a:srgbClr val="111111"/>
              </a:solidFill>
              <a:highlight>
                <a:srgbClr val="FFFFFF"/>
              </a:highlight>
              <a:latin typeface="Roboto"/>
              <a:ea typeface="Roboto"/>
              <a:cs typeface="Roboto"/>
              <a:sym typeface="Roboto"/>
            </a:endParaRPr>
          </a:p>
          <a:p>
            <a:pPr indent="0" lvl="0" marL="0" rtl="0">
              <a:spcBef>
                <a:spcPts val="0"/>
              </a:spcBef>
              <a:spcAft>
                <a:spcPts val="0"/>
              </a:spcAft>
              <a:buNone/>
            </a:pPr>
            <a:r>
              <a:t/>
            </a:r>
            <a:endParaRPr sz="1050">
              <a:solidFill>
                <a:srgbClr val="111111"/>
              </a:solidFill>
              <a:highlight>
                <a:srgbClr val="FFFFFF"/>
              </a:highlight>
              <a:latin typeface="Roboto"/>
              <a:ea typeface="Roboto"/>
              <a:cs typeface="Roboto"/>
              <a:sym typeface="Roboto"/>
            </a:endParaRPr>
          </a:p>
          <a:p>
            <a:pPr indent="0" lvl="0" marL="0" rtl="0">
              <a:spcBef>
                <a:spcPts val="0"/>
              </a:spcBef>
              <a:spcAft>
                <a:spcPts val="0"/>
              </a:spcAft>
              <a:buNone/>
            </a:pPr>
            <a:r>
              <a:rPr lang="en" sz="1050">
                <a:solidFill>
                  <a:srgbClr val="111111"/>
                </a:solidFill>
                <a:highlight>
                  <a:srgbClr val="FFFFFF"/>
                </a:highlight>
                <a:latin typeface="Roboto"/>
                <a:ea typeface="Roboto"/>
                <a:cs typeface="Roboto"/>
                <a:sym typeface="Roboto"/>
              </a:rPr>
              <a:t>Seeing through SOUNDSCAPES</a:t>
            </a:r>
            <a:endParaRPr sz="1050">
              <a:solidFill>
                <a:srgbClr val="111111"/>
              </a:solidFill>
              <a:highlight>
                <a:srgbClr val="FFFFFF"/>
              </a:highlight>
              <a:latin typeface="Roboto"/>
              <a:ea typeface="Roboto"/>
              <a:cs typeface="Roboto"/>
              <a:sym typeface="Roboto"/>
            </a:endParaRPr>
          </a:p>
          <a:p>
            <a:pPr indent="0" lvl="0" marL="0" rtl="0">
              <a:spcBef>
                <a:spcPts val="0"/>
              </a:spcBef>
              <a:spcAft>
                <a:spcPts val="0"/>
              </a:spcAft>
              <a:buNone/>
            </a:pPr>
            <a:r>
              <a:t/>
            </a:r>
            <a:endParaRPr sz="1050">
              <a:solidFill>
                <a:srgbClr val="111111"/>
              </a:solidFill>
              <a:highlight>
                <a:srgbClr val="FFFFFF"/>
              </a:highlight>
              <a:latin typeface="Roboto"/>
              <a:ea typeface="Roboto"/>
              <a:cs typeface="Roboto"/>
              <a:sym typeface="Roboto"/>
            </a:endParaRPr>
          </a:p>
          <a:p>
            <a:pPr indent="-298450" lvl="0" marL="457200" rtl="0">
              <a:lnSpc>
                <a:spcPct val="115000"/>
              </a:lnSpc>
              <a:spcBef>
                <a:spcPts val="0"/>
              </a:spcBef>
              <a:spcAft>
                <a:spcPts val="0"/>
              </a:spcAft>
              <a:buClr>
                <a:schemeClr val="dk1"/>
              </a:buClr>
              <a:buSzPts val="1100"/>
              <a:buChar char="-"/>
            </a:pPr>
            <a:r>
              <a:rPr lang="en">
                <a:solidFill>
                  <a:schemeClr val="dk1"/>
                </a:solidFill>
              </a:rPr>
              <a:t>People with poor vision can see thanks to technology and apps</a:t>
            </a:r>
            <a:endParaRPr>
              <a:solidFill>
                <a:schemeClr val="dk1"/>
              </a:solidFill>
            </a:endParaRPr>
          </a:p>
          <a:p>
            <a:pPr indent="0" lvl="0" marL="0" rtl="0">
              <a:spcBef>
                <a:spcPts val="0"/>
              </a:spcBef>
              <a:spcAft>
                <a:spcPts val="0"/>
              </a:spcAft>
              <a:buNone/>
            </a:pPr>
            <a:r>
              <a:t/>
            </a:r>
            <a:endParaRPr sz="1050">
              <a:solidFill>
                <a:srgbClr val="111111"/>
              </a:solidFill>
              <a:highlight>
                <a:srgbClr val="FFFFFF"/>
              </a:highlight>
              <a:latin typeface="Roboto"/>
              <a:ea typeface="Roboto"/>
              <a:cs typeface="Roboto"/>
              <a:sym typeface="Roboto"/>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401cb0d386_0_21: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4" name="Google Shape;94;g401cb0d38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Char char="-"/>
            </a:pPr>
            <a:r>
              <a:rPr lang="en">
                <a:solidFill>
                  <a:schemeClr val="dk1"/>
                </a:solidFill>
              </a:rPr>
              <a:t>And then there are the less conspicuous technologies that are bubbling up. A reporter recently “came out” as a dyslexic who has managed to mask her problem through the use of grammarly - a tool that uses AI to help people perfect their grammar.</a:t>
            </a:r>
            <a:endParaRPr>
              <a:solidFill>
                <a:schemeClr val="dk1"/>
              </a:solidFill>
            </a:endParaRPr>
          </a:p>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401cb0d386_0_25: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0" name="Google Shape;100;g401cb0d386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0"/>
              </a:spcBef>
              <a:spcAft>
                <a:spcPts val="0"/>
              </a:spcAft>
              <a:buClr>
                <a:schemeClr val="dk1"/>
              </a:buClr>
              <a:buSzPts val="1100"/>
              <a:buChar char="-"/>
            </a:pPr>
            <a:r>
              <a:rPr lang="en">
                <a:solidFill>
                  <a:schemeClr val="dk1"/>
                </a:solidFill>
              </a:rPr>
              <a:t>I think these technologies are uniquely important.</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They offer economic benefits by allowing people to find work they couldn’t otherwise do, and in some cases, by eliminating the need for long-term care.</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They offer socio-economic benefits as well. Some disabilities have been causually connected to academic performance and high rates of unemployment.</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They also offer autonomy, independence, and in some cases, a degree of dignity.</a:t>
            </a:r>
            <a:endParaRPr>
              <a:solidFill>
                <a:schemeClr val="dk1"/>
              </a:solidFill>
            </a:endParaRPr>
          </a:p>
          <a:p>
            <a:pPr indent="-298450" lvl="0" marL="457200" rtl="0">
              <a:lnSpc>
                <a:spcPct val="115000"/>
              </a:lnSpc>
              <a:spcBef>
                <a:spcPts val="0"/>
              </a:spcBef>
              <a:spcAft>
                <a:spcPts val="0"/>
              </a:spcAft>
              <a:buClr>
                <a:schemeClr val="dk1"/>
              </a:buClr>
              <a:buSzPts val="1100"/>
              <a:buChar char="-"/>
            </a:pPr>
            <a:r>
              <a:rPr lang="en">
                <a:solidFill>
                  <a:schemeClr val="dk1"/>
                </a:solidFill>
              </a:rPr>
              <a:t>I can’t help but think that had my grandfather had his accident in the 2020s instead of in the 1930s, his future life might have looked different.</a:t>
            </a:r>
            <a:endParaRPr>
              <a:solidFill>
                <a:schemeClr val="dk1"/>
              </a:solidFill>
            </a:endParaRPr>
          </a:p>
          <a:p>
            <a:pPr indent="0" lvl="0" marL="0" rtl="0">
              <a:spcBef>
                <a:spcPts val="0"/>
              </a:spcBef>
              <a:spcAft>
                <a:spcPts val="0"/>
              </a:spcAft>
              <a:buNone/>
            </a:pPr>
            <a:r>
              <a:t/>
            </a:r>
            <a:endParaRPr/>
          </a:p>
          <a:p>
            <a:pPr indent="-298450" lvl="0" marL="457200" rtl="0">
              <a:lnSpc>
                <a:spcPct val="115000"/>
              </a:lnSpc>
              <a:spcBef>
                <a:spcPts val="0"/>
              </a:spcBef>
              <a:spcAft>
                <a:spcPts val="0"/>
              </a:spcAft>
              <a:buClr>
                <a:schemeClr val="dk1"/>
              </a:buClr>
              <a:buSzPts val="1100"/>
              <a:buChar char="-"/>
            </a:pPr>
            <a:r>
              <a:rPr lang="en">
                <a:solidFill>
                  <a:schemeClr val="dk1"/>
                </a:solidFill>
              </a:rPr>
              <a:t>The law is sensitive to all of this. In fact, when most people talk about disability and assistive technologies, they think of bodies of law like this: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401cb0d386_0_50:notes"/>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Google Shape;107;g401cb0d386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6.jpg"/><Relationship Id="rId5" Type="http://schemas.openxmlformats.org/officeDocument/2006/relationships/image" Target="../media/image8.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jp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3044700" y="745005"/>
            <a:ext cx="3054600" cy="15372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The Body Electric</a:t>
            </a:r>
            <a:endParaRPr/>
          </a:p>
        </p:txBody>
      </p:sp>
      <p:sp>
        <p:nvSpPr>
          <p:cNvPr id="63" name="Google Shape;63;p13"/>
          <p:cNvSpPr txBox="1"/>
          <p:nvPr>
            <p:ph idx="1" type="subTitle"/>
          </p:nvPr>
        </p:nvSpPr>
        <p:spPr>
          <a:xfrm>
            <a:off x="390525" y="2476763"/>
            <a:ext cx="8222100" cy="1410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sz="2400"/>
              <a:t>Michael Mattioli</a:t>
            </a:r>
            <a:endParaRPr sz="2400"/>
          </a:p>
          <a:p>
            <a:pPr indent="0" lvl="0" marL="0">
              <a:spcBef>
                <a:spcPts val="0"/>
              </a:spcBef>
              <a:spcAft>
                <a:spcPts val="0"/>
              </a:spcAft>
              <a:buNone/>
            </a:pPr>
            <a:r>
              <a:rPr lang="en" sz="2400"/>
              <a:t>Professor of Law</a:t>
            </a:r>
            <a:endParaRPr sz="2400"/>
          </a:p>
          <a:p>
            <a:pPr indent="0" lvl="0" marL="0">
              <a:spcBef>
                <a:spcPts val="0"/>
              </a:spcBef>
              <a:spcAft>
                <a:spcPts val="0"/>
              </a:spcAft>
              <a:buNone/>
            </a:pPr>
            <a:r>
              <a:rPr lang="en" sz="2400"/>
              <a:t>Indiana University (Bloomington)</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Problems (suggested by anecdotes):</a:t>
            </a:r>
            <a:endParaRPr/>
          </a:p>
        </p:txBody>
      </p:sp>
      <p:sp>
        <p:nvSpPr>
          <p:cNvPr id="116" name="Google Shape;116;p22"/>
          <p:cNvSpPr txBox="1"/>
          <p:nvPr>
            <p:ph idx="1" type="body"/>
          </p:nvPr>
        </p:nvSpPr>
        <p:spPr>
          <a:xfrm>
            <a:off x="311700" y="1453825"/>
            <a:ext cx="8007000" cy="3354000"/>
          </a:xfrm>
          <a:prstGeom prst="rect">
            <a:avLst/>
          </a:prstGeom>
        </p:spPr>
        <p:txBody>
          <a:bodyPr anchorCtr="0" anchor="t" bIns="91425" lIns="91425" spcFirstLastPara="1" rIns="91425" wrap="square" tIns="91425">
            <a:noAutofit/>
          </a:bodyPr>
          <a:lstStyle/>
          <a:p>
            <a:pPr indent="-381000" lvl="0" marL="457200" rtl="0">
              <a:spcBef>
                <a:spcPts val="1000"/>
              </a:spcBef>
              <a:spcAft>
                <a:spcPts val="0"/>
              </a:spcAft>
              <a:buSzPts val="2400"/>
              <a:buChar char="●"/>
            </a:pPr>
            <a:r>
              <a:rPr lang="en" sz="2400"/>
              <a:t>Level of innovation investment may be sub-optimal</a:t>
            </a:r>
            <a:endParaRPr sz="2400"/>
          </a:p>
          <a:p>
            <a:pPr indent="-381000" lvl="0" marL="457200" rtl="0">
              <a:spcBef>
                <a:spcPts val="1600"/>
              </a:spcBef>
              <a:spcAft>
                <a:spcPts val="0"/>
              </a:spcAft>
              <a:buSzPts val="2400"/>
              <a:buChar char="●"/>
            </a:pPr>
            <a:r>
              <a:rPr lang="en" sz="2400"/>
              <a:t>Interests of funding sources may be misaligned with interests of society</a:t>
            </a:r>
            <a:endParaRPr sz="2400"/>
          </a:p>
          <a:p>
            <a:pPr indent="-381000" lvl="0" marL="457200" rtl="0">
              <a:spcBef>
                <a:spcPts val="1600"/>
              </a:spcBef>
              <a:spcAft>
                <a:spcPts val="0"/>
              </a:spcAft>
              <a:buSzPts val="2400"/>
              <a:buChar char="●"/>
            </a:pPr>
            <a:r>
              <a:rPr lang="en" sz="2400"/>
              <a:t>Availability (devices are expensive)</a:t>
            </a:r>
            <a:endParaRPr sz="2400"/>
          </a:p>
          <a:p>
            <a:pPr indent="-381000" lvl="0" marL="457200" rtl="0">
              <a:spcBef>
                <a:spcPts val="1600"/>
              </a:spcBef>
              <a:spcAft>
                <a:spcPts val="1600"/>
              </a:spcAft>
              <a:buSzPts val="2400"/>
              <a:buChar char="●"/>
            </a:pPr>
            <a:r>
              <a:rPr lang="en" sz="2400"/>
              <a:t>Impact on users (AI and data collection)</a:t>
            </a:r>
            <a:endParaRPr sz="2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0" st="0"/>
                                            </p:txEl>
                                          </p:spTgt>
                                        </p:tgtEl>
                                        <p:attrNameLst>
                                          <p:attrName>style.visibility</p:attrName>
                                        </p:attrNameLst>
                                      </p:cBhvr>
                                      <p:to>
                                        <p:strVal val="visible"/>
                                      </p:to>
                                    </p:set>
                                    <p:animEffect filter="fade" transition="in">
                                      <p:cBhvr>
                                        <p:cTn dur="1000"/>
                                        <p:tgtEl>
                                          <p:spTgt spid="11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1" st="1"/>
                                            </p:txEl>
                                          </p:spTgt>
                                        </p:tgtEl>
                                        <p:attrNameLst>
                                          <p:attrName>style.visibility</p:attrName>
                                        </p:attrNameLst>
                                      </p:cBhvr>
                                      <p:to>
                                        <p:strVal val="visible"/>
                                      </p:to>
                                    </p:set>
                                    <p:animEffect filter="fade" transition="in">
                                      <p:cBhvr>
                                        <p:cTn dur="1000"/>
                                        <p:tgtEl>
                                          <p:spTgt spid="11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2" st="2"/>
                                            </p:txEl>
                                          </p:spTgt>
                                        </p:tgtEl>
                                        <p:attrNameLst>
                                          <p:attrName>style.visibility</p:attrName>
                                        </p:attrNameLst>
                                      </p:cBhvr>
                                      <p:to>
                                        <p:strVal val="visible"/>
                                      </p:to>
                                    </p:set>
                                    <p:animEffect filter="fade" transition="in">
                                      <p:cBhvr>
                                        <p:cTn dur="1000"/>
                                        <p:tgtEl>
                                          <p:spTgt spid="11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3" st="3"/>
                                            </p:txEl>
                                          </p:spTgt>
                                        </p:tgtEl>
                                        <p:attrNameLst>
                                          <p:attrName>style.visibility</p:attrName>
                                        </p:attrNameLst>
                                      </p:cBhvr>
                                      <p:to>
                                        <p:strVal val="visible"/>
                                      </p:to>
                                    </p:set>
                                    <p:animEffect filter="fade" transition="in">
                                      <p:cBhvr>
                                        <p:cTn dur="1000"/>
                                        <p:tgtEl>
                                          <p:spTgt spid="116">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3"/>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Research Questions </a:t>
            </a:r>
            <a:endParaRPr/>
          </a:p>
          <a:p>
            <a:pPr indent="0" lvl="0" marL="0">
              <a:spcBef>
                <a:spcPts val="0"/>
              </a:spcBef>
              <a:spcAft>
                <a:spcPts val="0"/>
              </a:spcAft>
              <a:buNone/>
            </a:pPr>
            <a:r>
              <a:rPr lang="en"/>
              <a:t>&amp; My Approach</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4"/>
          <p:cNvSpPr txBox="1"/>
          <p:nvPr>
            <p:ph type="title"/>
          </p:nvPr>
        </p:nvSpPr>
        <p:spPr>
          <a:xfrm>
            <a:off x="265500" y="929275"/>
            <a:ext cx="4045200" cy="17862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lang="en"/>
              <a:t>Cochlear Implants</a:t>
            </a:r>
            <a:endParaRPr/>
          </a:p>
        </p:txBody>
      </p:sp>
      <p:sp>
        <p:nvSpPr>
          <p:cNvPr id="127" name="Google Shape;127;p24"/>
          <p:cNvSpPr txBox="1"/>
          <p:nvPr>
            <p:ph idx="1" type="subTitle"/>
          </p:nvPr>
        </p:nvSpPr>
        <p:spPr>
          <a:xfrm>
            <a:off x="265500" y="2769001"/>
            <a:ext cx="4045200" cy="1574100"/>
          </a:xfrm>
          <a:prstGeom prst="rect">
            <a:avLst/>
          </a:prstGeom>
        </p:spPr>
        <p:txBody>
          <a:bodyPr anchorCtr="0" anchor="t" bIns="91425" lIns="91425" spcFirstLastPara="1" rIns="91425" wrap="square" tIns="91425">
            <a:noAutofit/>
          </a:bodyPr>
          <a:lstStyle/>
          <a:p>
            <a:pPr indent="0" lvl="0" marL="0" algn="l">
              <a:spcBef>
                <a:spcPts val="0"/>
              </a:spcBef>
              <a:spcAft>
                <a:spcPts val="0"/>
              </a:spcAft>
              <a:buNone/>
            </a:pPr>
            <a:r>
              <a:rPr lang="en"/>
              <a:t>Medical culture, </a:t>
            </a:r>
            <a:endParaRPr/>
          </a:p>
          <a:p>
            <a:pPr indent="0" lvl="0" marL="0" rtl="0" algn="l">
              <a:spcBef>
                <a:spcPts val="0"/>
              </a:spcBef>
              <a:spcAft>
                <a:spcPts val="0"/>
              </a:spcAft>
              <a:buNone/>
            </a:pPr>
            <a:r>
              <a:rPr lang="en"/>
              <a:t>Deaf culture, </a:t>
            </a:r>
            <a:endParaRPr/>
          </a:p>
          <a:p>
            <a:pPr indent="0" lvl="0" marL="0" rtl="0" algn="l">
              <a:spcBef>
                <a:spcPts val="0"/>
              </a:spcBef>
              <a:spcAft>
                <a:spcPts val="0"/>
              </a:spcAft>
              <a:buNone/>
            </a:pPr>
            <a:r>
              <a:rPr lang="en"/>
              <a:t>Corporate culture,</a:t>
            </a:r>
            <a:endParaRPr/>
          </a:p>
          <a:p>
            <a:pPr indent="0" lvl="0" marL="0" rtl="0" algn="l">
              <a:spcBef>
                <a:spcPts val="0"/>
              </a:spcBef>
              <a:spcAft>
                <a:spcPts val="0"/>
              </a:spcAft>
              <a:buNone/>
            </a:pPr>
            <a:r>
              <a:rPr lang="en"/>
              <a:t>AI, data, and privacy</a:t>
            </a:r>
            <a:endParaRPr/>
          </a:p>
        </p:txBody>
      </p:sp>
      <p:pic>
        <p:nvPicPr>
          <p:cNvPr id="128" name="Google Shape;128;p24"/>
          <p:cNvPicPr preferRelativeResize="0"/>
          <p:nvPr/>
        </p:nvPicPr>
        <p:blipFill>
          <a:blip r:embed="rId3">
            <a:alphaModFix/>
          </a:blip>
          <a:stretch>
            <a:fillRect/>
          </a:stretch>
        </p:blipFill>
        <p:spPr>
          <a:xfrm>
            <a:off x="5337400" y="1016050"/>
            <a:ext cx="3111400" cy="31114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Electrically stimulating the ear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6"/>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How to encode electrical information so the brain can understand it?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pic>
        <p:nvPicPr>
          <p:cNvPr id="143" name="Google Shape;143;p27"/>
          <p:cNvPicPr preferRelativeResize="0"/>
          <p:nvPr/>
        </p:nvPicPr>
        <p:blipFill>
          <a:blip r:embed="rId3">
            <a:alphaModFix/>
          </a:blip>
          <a:stretch>
            <a:fillRect/>
          </a:stretch>
        </p:blipFill>
        <p:spPr>
          <a:xfrm>
            <a:off x="152400" y="152400"/>
            <a:ext cx="4838700" cy="4838700"/>
          </a:xfrm>
          <a:prstGeom prst="rect">
            <a:avLst/>
          </a:prstGeom>
          <a:noFill/>
          <a:ln>
            <a:noFill/>
          </a:ln>
        </p:spPr>
      </p:pic>
      <p:sp>
        <p:nvSpPr>
          <p:cNvPr id="144" name="Google Shape;144;p27"/>
          <p:cNvSpPr txBox="1"/>
          <p:nvPr/>
        </p:nvSpPr>
        <p:spPr>
          <a:xfrm>
            <a:off x="6392375" y="4521900"/>
            <a:ext cx="5328600" cy="621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a:t>Blausen.com staff (2014)</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8"/>
          <p:cNvSpPr txBox="1"/>
          <p:nvPr>
            <p:ph idx="4294967295" type="title"/>
          </p:nvPr>
        </p:nvSpPr>
        <p:spPr>
          <a:xfrm>
            <a:off x="773700" y="1663450"/>
            <a:ext cx="7596600" cy="761700"/>
          </a:xfrm>
          <a:prstGeom prst="rect">
            <a:avLst/>
          </a:prstGeom>
        </p:spPr>
        <p:txBody>
          <a:bodyPr anchorCtr="0" anchor="ctr" bIns="91425" lIns="91425" spcFirstLastPara="1" rIns="91425" wrap="square" tIns="91425">
            <a:noAutofit/>
          </a:bodyPr>
          <a:lstStyle/>
          <a:p>
            <a:pPr indent="0" lvl="0" marL="0" algn="ctr">
              <a:spcBef>
                <a:spcPts val="0"/>
              </a:spcBef>
              <a:spcAft>
                <a:spcPts val="0"/>
              </a:spcAft>
              <a:buNone/>
            </a:pPr>
            <a:r>
              <a:rPr lang="en">
                <a:solidFill>
                  <a:schemeClr val="lt2"/>
                </a:solidFill>
              </a:rPr>
              <a:t>“For the first time a device can, to a degree, replace an organ of the human senses.”</a:t>
            </a:r>
            <a:endParaRPr>
              <a:solidFill>
                <a:schemeClr val="lt2"/>
              </a:solidFill>
            </a:endParaRPr>
          </a:p>
        </p:txBody>
      </p:sp>
      <p:cxnSp>
        <p:nvCxnSpPr>
          <p:cNvPr id="150" name="Google Shape;150;p28"/>
          <p:cNvCxnSpPr/>
          <p:nvPr/>
        </p:nvCxnSpPr>
        <p:spPr>
          <a:xfrm>
            <a:off x="4295550" y="2826125"/>
            <a:ext cx="552900" cy="0"/>
          </a:xfrm>
          <a:prstGeom prst="straightConnector1">
            <a:avLst/>
          </a:prstGeom>
          <a:noFill/>
          <a:ln cap="flat" cmpd="sng" w="28575">
            <a:solidFill>
              <a:schemeClr val="dk1"/>
            </a:solidFill>
            <a:prstDash val="solid"/>
            <a:round/>
            <a:headEnd len="sm" w="sm" type="none"/>
            <a:tailEnd len="sm" w="sm" type="none"/>
          </a:ln>
        </p:spPr>
      </p:cxnSp>
      <p:sp>
        <p:nvSpPr>
          <p:cNvPr id="151" name="Google Shape;151;p28"/>
          <p:cNvSpPr txBox="1"/>
          <p:nvPr/>
        </p:nvSpPr>
        <p:spPr>
          <a:xfrm>
            <a:off x="4295550" y="3099975"/>
            <a:ext cx="2669700" cy="657300"/>
          </a:xfrm>
          <a:prstGeom prst="rect">
            <a:avLst/>
          </a:prstGeom>
          <a:noFill/>
          <a:ln>
            <a:noFill/>
          </a:ln>
        </p:spPr>
        <p:txBody>
          <a:bodyPr anchorCtr="0" anchor="t" bIns="91425" lIns="91425" spcFirstLastPara="1" rIns="91425" wrap="square" tIns="91425">
            <a:noAutofit/>
          </a:bodyPr>
          <a:lstStyle/>
          <a:p>
            <a:pPr indent="-342900" lvl="0" marL="457200">
              <a:spcBef>
                <a:spcPts val="0"/>
              </a:spcBef>
              <a:spcAft>
                <a:spcPts val="0"/>
              </a:spcAft>
              <a:buSzPts val="1800"/>
              <a:buChar char="-"/>
            </a:pPr>
            <a:r>
              <a:rPr lang="en" sz="1800"/>
              <a:t>Mark Novitch, FDA Deputy Commissioner</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29"/>
          <p:cNvSpPr txBox="1"/>
          <p:nvPr>
            <p:ph idx="4294967295" type="title"/>
          </p:nvPr>
        </p:nvSpPr>
        <p:spPr>
          <a:xfrm>
            <a:off x="773700" y="1663450"/>
            <a:ext cx="75966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“I felt [patenting] would restrict others who might want to pursue this promising lead.”</a:t>
            </a:r>
            <a:endParaRPr>
              <a:solidFill>
                <a:schemeClr val="lt2"/>
              </a:solidFill>
            </a:endParaRPr>
          </a:p>
        </p:txBody>
      </p:sp>
      <p:cxnSp>
        <p:nvCxnSpPr>
          <p:cNvPr id="157" name="Google Shape;157;p29"/>
          <p:cNvCxnSpPr/>
          <p:nvPr/>
        </p:nvCxnSpPr>
        <p:spPr>
          <a:xfrm>
            <a:off x="4295550" y="2826125"/>
            <a:ext cx="552900" cy="0"/>
          </a:xfrm>
          <a:prstGeom prst="straightConnector1">
            <a:avLst/>
          </a:prstGeom>
          <a:noFill/>
          <a:ln cap="flat" cmpd="sng" w="28575">
            <a:solidFill>
              <a:schemeClr val="dk1"/>
            </a:solidFill>
            <a:prstDash val="solid"/>
            <a:round/>
            <a:headEnd len="sm" w="sm" type="none"/>
            <a:tailEnd len="sm" w="sm" type="none"/>
          </a:ln>
        </p:spPr>
      </p:cxnSp>
      <p:sp>
        <p:nvSpPr>
          <p:cNvPr id="158" name="Google Shape;158;p29"/>
          <p:cNvSpPr txBox="1"/>
          <p:nvPr/>
        </p:nvSpPr>
        <p:spPr>
          <a:xfrm>
            <a:off x="4295550" y="3099975"/>
            <a:ext cx="2669700" cy="657300"/>
          </a:xfrm>
          <a:prstGeom prst="rect">
            <a:avLst/>
          </a:prstGeom>
          <a:noFill/>
          <a:ln>
            <a:noFill/>
          </a:ln>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sz="1800"/>
              <a:t>William House</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30"/>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Sound and Fury</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Google Shape;168;p31"/>
          <p:cNvPicPr preferRelativeResize="0"/>
          <p:nvPr/>
        </p:nvPicPr>
        <p:blipFill>
          <a:blip r:embed="rId3">
            <a:alphaModFix/>
          </a:blip>
          <a:stretch>
            <a:fillRect/>
          </a:stretch>
        </p:blipFill>
        <p:spPr>
          <a:xfrm>
            <a:off x="444625" y="78400"/>
            <a:ext cx="3832803" cy="4838697"/>
          </a:xfrm>
          <a:prstGeom prst="rect">
            <a:avLst/>
          </a:prstGeom>
          <a:noFill/>
          <a:ln>
            <a:noFill/>
          </a:ln>
        </p:spPr>
      </p:pic>
      <p:sp>
        <p:nvSpPr>
          <p:cNvPr id="169" name="Google Shape;169;p31"/>
          <p:cNvSpPr txBox="1"/>
          <p:nvPr/>
        </p:nvSpPr>
        <p:spPr>
          <a:xfrm>
            <a:off x="5273000" y="1045350"/>
            <a:ext cx="3099300" cy="621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3000">
                <a:latin typeface="Cambria"/>
                <a:ea typeface="Cambria"/>
                <a:cs typeface="Cambria"/>
                <a:sym typeface="Cambria"/>
              </a:rPr>
              <a:t>(A cartoon from Silent News, a newspaper for the deaf based in Rochester.)</a:t>
            </a:r>
            <a:endParaRPr sz="3000">
              <a:latin typeface="Cambria"/>
              <a:ea typeface="Cambria"/>
              <a:cs typeface="Cambria"/>
              <a:sym typeface="Cambr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pic>
        <p:nvPicPr>
          <p:cNvPr id="68" name="Google Shape;68;p14"/>
          <p:cNvPicPr preferRelativeResize="0"/>
          <p:nvPr/>
        </p:nvPicPr>
        <p:blipFill>
          <a:blip r:embed="rId3">
            <a:alphaModFix/>
          </a:blip>
          <a:stretch>
            <a:fillRect/>
          </a:stretch>
        </p:blipFill>
        <p:spPr>
          <a:xfrm>
            <a:off x="6" y="-537"/>
            <a:ext cx="6886339" cy="5144579"/>
          </a:xfrm>
          <a:prstGeom prst="rect">
            <a:avLst/>
          </a:prstGeom>
          <a:noFill/>
          <a:ln>
            <a:noFill/>
          </a:ln>
        </p:spPr>
      </p:pic>
      <p:pic>
        <p:nvPicPr>
          <p:cNvPr id="69" name="Google Shape;69;p14"/>
          <p:cNvPicPr preferRelativeResize="0"/>
          <p:nvPr/>
        </p:nvPicPr>
        <p:blipFill>
          <a:blip r:embed="rId4">
            <a:alphaModFix/>
          </a:blip>
          <a:stretch>
            <a:fillRect/>
          </a:stretch>
        </p:blipFill>
        <p:spPr>
          <a:xfrm>
            <a:off x="2151156" y="-537"/>
            <a:ext cx="6886339" cy="5144579"/>
          </a:xfrm>
          <a:prstGeom prst="rect">
            <a:avLst/>
          </a:prstGeom>
          <a:noFill/>
          <a:ln>
            <a:noFill/>
          </a:ln>
        </p:spPr>
      </p:pic>
      <p:pic>
        <p:nvPicPr>
          <p:cNvPr id="70" name="Google Shape;70;p14"/>
          <p:cNvPicPr preferRelativeResize="0"/>
          <p:nvPr/>
        </p:nvPicPr>
        <p:blipFill rotWithShape="1">
          <a:blip r:embed="rId5">
            <a:alphaModFix/>
          </a:blip>
          <a:srcRect b="22304" l="20749" r="22325" t="24841"/>
          <a:stretch/>
        </p:blipFill>
        <p:spPr>
          <a:xfrm>
            <a:off x="815575" y="54375"/>
            <a:ext cx="7229901" cy="50347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8"/>
                                        </p:tgtEl>
                                        <p:attrNameLst>
                                          <p:attrName>style.visibility</p:attrName>
                                        </p:attrNameLst>
                                      </p:cBhvr>
                                      <p:to>
                                        <p:strVal val="visible"/>
                                      </p:to>
                                    </p:set>
                                    <p:animEffect filter="fade" transition="in">
                                      <p:cBhvr>
                                        <p:cTn dur="1000"/>
                                        <p:tgtEl>
                                          <p:spTgt spid="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
                                        </p:tgtEl>
                                        <p:attrNameLst>
                                          <p:attrName>style.visibility</p:attrName>
                                        </p:attrNameLst>
                                      </p:cBhvr>
                                      <p:to>
                                        <p:strVal val="visible"/>
                                      </p:to>
                                    </p:set>
                                    <p:animEffect filter="fade" transition="in">
                                      <p:cBhvr>
                                        <p:cTn dur="1000"/>
                                        <p:tgtEl>
                                          <p:spTgt spid="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0"/>
                                        </p:tgtEl>
                                        <p:attrNameLst>
                                          <p:attrName>style.visibility</p:attrName>
                                        </p:attrNameLst>
                                      </p:cBhvr>
                                      <p:to>
                                        <p:strVal val="visible"/>
                                      </p:to>
                                    </p:set>
                                    <p:animEffect filter="fade" transition="in">
                                      <p:cBhvr>
                                        <p:cTn dur="1000"/>
                                        <p:tgtEl>
                                          <p:spTgt spid="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32"/>
          <p:cNvSpPr txBox="1"/>
          <p:nvPr>
            <p:ph idx="4294967295" type="title"/>
          </p:nvPr>
        </p:nvSpPr>
        <p:spPr>
          <a:xfrm>
            <a:off x="773700" y="1663450"/>
            <a:ext cx="7596600" cy="761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2"/>
                </a:solidFill>
              </a:rPr>
              <a:t>“I know what’s best for my daughter”</a:t>
            </a:r>
            <a:endParaRPr>
              <a:solidFill>
                <a:schemeClr val="lt2"/>
              </a:solidFill>
            </a:endParaRPr>
          </a:p>
          <a:p>
            <a:pPr indent="0" lvl="0" marL="0" rtl="0" algn="ctr">
              <a:spcBef>
                <a:spcPts val="0"/>
              </a:spcBef>
              <a:spcAft>
                <a:spcPts val="0"/>
              </a:spcAft>
              <a:buNone/>
            </a:pPr>
            <a:r>
              <a:t/>
            </a:r>
            <a:endParaRPr>
              <a:solidFill>
                <a:schemeClr val="lt2"/>
              </a:solidFill>
            </a:endParaRPr>
          </a:p>
          <a:p>
            <a:pPr indent="0" lvl="0" marL="0" rtl="0" algn="ctr">
              <a:spcBef>
                <a:spcPts val="0"/>
              </a:spcBef>
              <a:spcAft>
                <a:spcPts val="0"/>
              </a:spcAft>
              <a:buNone/>
            </a:pPr>
            <a:r>
              <a:rPr lang="en">
                <a:solidFill>
                  <a:schemeClr val="lt2"/>
                </a:solidFill>
              </a:rPr>
              <a:t>“No, you don’t.”</a:t>
            </a:r>
            <a:endParaRPr>
              <a:solidFill>
                <a:schemeClr val="lt2"/>
              </a:solidFill>
            </a:endParaRPr>
          </a:p>
          <a:p>
            <a:pPr indent="0" lvl="0" marL="0" rtl="0" algn="ctr">
              <a:spcBef>
                <a:spcPts val="0"/>
              </a:spcBef>
              <a:spcAft>
                <a:spcPts val="0"/>
              </a:spcAft>
              <a:buNone/>
            </a:pPr>
            <a:r>
              <a:t/>
            </a:r>
            <a:endParaRPr>
              <a:solidFill>
                <a:schemeClr val="lt2"/>
              </a:solidFill>
            </a:endParaRPr>
          </a:p>
          <a:p>
            <a:pPr indent="0" lvl="0" marL="0" rtl="0" algn="ctr">
              <a:spcBef>
                <a:spcPts val="0"/>
              </a:spcBef>
              <a:spcAft>
                <a:spcPts val="0"/>
              </a:spcAft>
              <a:buNone/>
            </a:pPr>
            <a:r>
              <a:rPr lang="en">
                <a:solidFill>
                  <a:schemeClr val="lt2"/>
                </a:solidFill>
              </a:rPr>
              <a:t>“Look at me, mom. Are you telling me I don’t lead a succssful life?”</a:t>
            </a:r>
            <a:endParaRPr>
              <a:solidFill>
                <a:schemeClr val="lt2"/>
              </a:solidFill>
            </a:endParaRPr>
          </a:p>
        </p:txBody>
      </p:sp>
      <p:cxnSp>
        <p:nvCxnSpPr>
          <p:cNvPr id="175" name="Google Shape;175;p32"/>
          <p:cNvCxnSpPr/>
          <p:nvPr/>
        </p:nvCxnSpPr>
        <p:spPr>
          <a:xfrm>
            <a:off x="4295550" y="2425150"/>
            <a:ext cx="552900" cy="0"/>
          </a:xfrm>
          <a:prstGeom prst="straightConnector1">
            <a:avLst/>
          </a:prstGeom>
          <a:noFill/>
          <a:ln cap="flat" cmpd="sng" w="28575">
            <a:solidFill>
              <a:schemeClr val="dk1"/>
            </a:solidFill>
            <a:prstDash val="solid"/>
            <a:round/>
            <a:headEnd len="sm" w="sm" type="none"/>
            <a:tailEnd len="sm" w="sm" type="none"/>
          </a:ln>
        </p:spPr>
      </p:cxnSp>
      <p:cxnSp>
        <p:nvCxnSpPr>
          <p:cNvPr id="176" name="Google Shape;176;p32"/>
          <p:cNvCxnSpPr/>
          <p:nvPr/>
        </p:nvCxnSpPr>
        <p:spPr>
          <a:xfrm>
            <a:off x="4295550" y="1042700"/>
            <a:ext cx="552900" cy="0"/>
          </a:xfrm>
          <a:prstGeom prst="straightConnector1">
            <a:avLst/>
          </a:prstGeom>
          <a:noFill/>
          <a:ln cap="flat" cmpd="sng" w="28575">
            <a:solidFill>
              <a:schemeClr val="dk1"/>
            </a:solidFill>
            <a:prstDash val="solid"/>
            <a:round/>
            <a:headEnd len="sm" w="sm" type="none"/>
            <a:tailEnd len="sm" w="sm" type="none"/>
          </a:ln>
        </p:spPr>
      </p:cxnSp>
      <p:sp>
        <p:nvSpPr>
          <p:cNvPr id="177" name="Google Shape;177;p32"/>
          <p:cNvSpPr txBox="1"/>
          <p:nvPr/>
        </p:nvSpPr>
        <p:spPr>
          <a:xfrm>
            <a:off x="5836875" y="4342175"/>
            <a:ext cx="3209100" cy="6573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800"/>
              <a:t>“Sound and Fury” (2000)</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3"/>
          <p:cNvSpPr txBox="1"/>
          <p:nvPr>
            <p:ph type="title"/>
          </p:nvPr>
        </p:nvSpPr>
        <p:spPr>
          <a:xfrm>
            <a:off x="311700" y="957125"/>
            <a:ext cx="8520600" cy="2128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7200"/>
              <a:t>About $100,000</a:t>
            </a:r>
            <a:endParaRPr sz="7200"/>
          </a:p>
          <a:p>
            <a:pPr indent="0" lvl="0" marL="0" rtl="0">
              <a:spcBef>
                <a:spcPts val="0"/>
              </a:spcBef>
              <a:spcAft>
                <a:spcPts val="0"/>
              </a:spcAft>
              <a:buNone/>
            </a:pPr>
            <a:r>
              <a:rPr lang="en" sz="7200"/>
              <a:t>(per ear)</a:t>
            </a:r>
            <a:endParaRPr sz="7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4"/>
          <p:cNvSpPr txBox="1"/>
          <p:nvPr>
            <p:ph type="title"/>
          </p:nvPr>
        </p:nvSpPr>
        <p:spPr>
          <a:xfrm>
            <a:off x="311700" y="957125"/>
            <a:ext cx="8520600" cy="2128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sz="7200"/>
              <a:t>Recent Patent Litigation</a:t>
            </a:r>
            <a:endParaRPr sz="72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5"/>
          <p:cNvSpPr txBox="1"/>
          <p:nvPr>
            <p:ph type="title"/>
          </p:nvPr>
        </p:nvSpPr>
        <p:spPr>
          <a:xfrm>
            <a:off x="311700" y="957125"/>
            <a:ext cx="8520600" cy="2128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sz="7200"/>
              <a:t>Artificial Intelligence</a:t>
            </a:r>
            <a:endParaRPr sz="7200"/>
          </a:p>
          <a:p>
            <a:pPr indent="0" lvl="0" marL="0" rtl="0">
              <a:spcBef>
                <a:spcPts val="0"/>
              </a:spcBef>
              <a:spcAft>
                <a:spcPts val="0"/>
              </a:spcAft>
              <a:buNone/>
            </a:pPr>
            <a:r>
              <a:rPr lang="en" sz="7200"/>
              <a:t>&amp; User Data</a:t>
            </a:r>
            <a:endParaRPr sz="7200"/>
          </a:p>
        </p:txBody>
      </p:sp>
      <p:sp>
        <p:nvSpPr>
          <p:cNvPr id="193" name="Google Shape;193;p35"/>
          <p:cNvSpPr txBox="1"/>
          <p:nvPr/>
        </p:nvSpPr>
        <p:spPr>
          <a:xfrm>
            <a:off x="1095975" y="3548375"/>
            <a:ext cx="6250200" cy="7293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a:t>Primary uses:</a:t>
            </a:r>
            <a:endParaRPr b="1"/>
          </a:p>
          <a:p>
            <a:pPr indent="0" lvl="0" marL="0">
              <a:spcBef>
                <a:spcPts val="0"/>
              </a:spcBef>
              <a:spcAft>
                <a:spcPts val="0"/>
              </a:spcAft>
              <a:buNone/>
            </a:pPr>
            <a:r>
              <a:rPr lang="en"/>
              <a:t>Calibration</a:t>
            </a:r>
            <a:endParaRPr/>
          </a:p>
          <a:p>
            <a:pPr indent="0" lvl="0" marL="0">
              <a:spcBef>
                <a:spcPts val="0"/>
              </a:spcBef>
              <a:spcAft>
                <a:spcPts val="0"/>
              </a:spcAft>
              <a:buNone/>
            </a:pPr>
            <a:r>
              <a:rPr lang="en"/>
              <a:t>Predicting outcomes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sp>
        <p:nvSpPr>
          <p:cNvPr id="198" name="Google Shape;198;p3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A Broader Look</a:t>
            </a:r>
            <a:endParaRPr/>
          </a:p>
        </p:txBody>
      </p:sp>
      <p:sp>
        <p:nvSpPr>
          <p:cNvPr id="199" name="Google Shape;199;p3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Disability Communities</a:t>
            </a:r>
            <a:endParaRPr/>
          </a:p>
          <a:p>
            <a:pPr indent="-342900" lvl="0" marL="457200" rtl="0">
              <a:spcBef>
                <a:spcPts val="0"/>
              </a:spcBef>
              <a:spcAft>
                <a:spcPts val="0"/>
              </a:spcAft>
              <a:buSzPts val="1800"/>
              <a:buChar char="●"/>
            </a:pPr>
            <a:r>
              <a:rPr lang="en"/>
              <a:t>Medical professional standards and norms</a:t>
            </a:r>
            <a:endParaRPr/>
          </a:p>
          <a:p>
            <a:pPr indent="-342900" lvl="0" marL="457200" rtl="0">
              <a:spcBef>
                <a:spcPts val="0"/>
              </a:spcBef>
              <a:spcAft>
                <a:spcPts val="0"/>
              </a:spcAft>
              <a:buSzPts val="1800"/>
              <a:buChar char="●"/>
            </a:pPr>
            <a:r>
              <a:rPr lang="en"/>
              <a:t>Military (DEKA arm, neural implants)</a:t>
            </a:r>
            <a:endParaRPr/>
          </a:p>
          <a:p>
            <a:pPr indent="-342900" lvl="0" marL="457200" rtl="0">
              <a:spcBef>
                <a:spcPts val="0"/>
              </a:spcBef>
              <a:spcAft>
                <a:spcPts val="0"/>
              </a:spcAft>
              <a:buSzPts val="1800"/>
              <a:buChar char="●"/>
            </a:pPr>
            <a:r>
              <a:rPr lang="en"/>
              <a:t>User innovation (Prosthetics)</a:t>
            </a:r>
            <a:endParaRPr/>
          </a:p>
          <a:p>
            <a:pPr indent="-342900" lvl="0" marL="457200" rtl="0">
              <a:spcBef>
                <a:spcPts val="0"/>
              </a:spcBef>
              <a:spcAft>
                <a:spcPts val="0"/>
              </a:spcAft>
              <a:buSzPts val="1800"/>
              <a:buChar char="●"/>
            </a:pPr>
            <a:r>
              <a:rPr lang="en"/>
              <a:t>Private cooperation and volunteerism (BeMyEyes)</a:t>
            </a:r>
            <a:endParaRPr/>
          </a:p>
          <a:p>
            <a:pPr indent="-342900" lvl="0" marL="457200" rtl="0">
              <a:spcBef>
                <a:spcPts val="0"/>
              </a:spcBef>
              <a:spcAft>
                <a:spcPts val="0"/>
              </a:spcAft>
              <a:buSzPts val="1800"/>
              <a:buChar char="●"/>
            </a:pPr>
            <a:r>
              <a:rPr lang="en"/>
              <a:t>Patent incentives</a:t>
            </a:r>
            <a:endParaRPr/>
          </a:p>
          <a:p>
            <a:pPr indent="-342900" lvl="0" marL="457200" rtl="0">
              <a:spcBef>
                <a:spcPts val="0"/>
              </a:spcBef>
              <a:spcAft>
                <a:spcPts val="0"/>
              </a:spcAft>
              <a:buSzPts val="1800"/>
              <a:buChar char="●"/>
            </a:pPr>
            <a:r>
              <a:rPr lang="en"/>
              <a:t>FDA</a:t>
            </a:r>
            <a:endParaRPr/>
          </a:p>
          <a:p>
            <a:pPr indent="-342900" lvl="0" marL="457200" rtl="0">
              <a:spcBef>
                <a:spcPts val="0"/>
              </a:spcBef>
              <a:spcAft>
                <a:spcPts val="0"/>
              </a:spcAft>
              <a:buSzPts val="1800"/>
              <a:buChar char="●"/>
            </a:pPr>
            <a:r>
              <a:rPr lang="en"/>
              <a:t>Insurance</a:t>
            </a:r>
            <a:endParaRPr/>
          </a:p>
          <a:p>
            <a:pPr indent="-342900" lvl="0" marL="457200" rtl="0">
              <a:spcBef>
                <a:spcPts val="0"/>
              </a:spcBef>
              <a:spcAft>
                <a:spcPts val="0"/>
              </a:spcAft>
              <a:buSzPts val="1800"/>
              <a:buChar char="●"/>
            </a:pPr>
            <a:r>
              <a:rPr lang="en"/>
              <a:t>Disability Policy</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37"/>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Accessibility</a:t>
            </a:r>
            <a:r>
              <a:rPr lang="en"/>
              <a:t> tech is important, and unlikely to thrive under traditional incentives alone.</a:t>
            </a:r>
            <a:endParaRPr sz="4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Google Shape;209;p38"/>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lang="en"/>
              <a:t>To come up with smart policies, we need to understand the cultural forces at play.</a:t>
            </a:r>
            <a:endParaRPr sz="4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3" name="Shape 213"/>
        <p:cNvGrpSpPr/>
        <p:nvPr/>
      </p:nvGrpSpPr>
      <p:grpSpPr>
        <a:xfrm>
          <a:off x="0" y="0"/>
          <a:ext cx="0" cy="0"/>
          <a:chOff x="0" y="0"/>
          <a:chExt cx="0" cy="0"/>
        </a:xfrm>
      </p:grpSpPr>
      <p:sp>
        <p:nvSpPr>
          <p:cNvPr id="214" name="Google Shape;214;p39"/>
          <p:cNvSpPr txBox="1"/>
          <p:nvPr>
            <p:ph type="title"/>
          </p:nvPr>
        </p:nvSpPr>
        <p:spPr>
          <a:xfrm>
            <a:off x="341050" y="731625"/>
            <a:ext cx="2808000" cy="755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sz="7200"/>
              <a:t>Thanks.</a:t>
            </a:r>
            <a:endParaRPr sz="7200"/>
          </a:p>
        </p:txBody>
      </p:sp>
      <p:sp>
        <p:nvSpPr>
          <p:cNvPr id="215" name="Google Shape;215;p39"/>
          <p:cNvSpPr txBox="1"/>
          <p:nvPr>
            <p:ph idx="1" type="body"/>
          </p:nvPr>
        </p:nvSpPr>
        <p:spPr>
          <a:xfrm>
            <a:off x="341050" y="1311375"/>
            <a:ext cx="5253000" cy="27849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sz="3600"/>
          </a:p>
          <a:p>
            <a:pPr indent="0" lvl="0" marL="0" rtl="0">
              <a:spcBef>
                <a:spcPts val="0"/>
              </a:spcBef>
              <a:spcAft>
                <a:spcPts val="0"/>
              </a:spcAft>
              <a:buNone/>
            </a:pPr>
            <a:r>
              <a:rPr lang="en" sz="3600"/>
              <a:t>michaelmattioli.org</a:t>
            </a:r>
            <a:endParaRPr sz="3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pic>
        <p:nvPicPr>
          <p:cNvPr id="75" name="Google Shape;75;p15"/>
          <p:cNvPicPr preferRelativeResize="0"/>
          <p:nvPr/>
        </p:nvPicPr>
        <p:blipFill rotWithShape="1">
          <a:blip r:embed="rId3">
            <a:alphaModFix/>
          </a:blip>
          <a:srcRect b="0" l="12960" r="35770" t="8842"/>
          <a:stretch/>
        </p:blipFill>
        <p:spPr>
          <a:xfrm>
            <a:off x="290975" y="59925"/>
            <a:ext cx="3757075" cy="4887050"/>
          </a:xfrm>
          <a:prstGeom prst="rect">
            <a:avLst/>
          </a:prstGeom>
          <a:noFill/>
          <a:ln>
            <a:noFill/>
          </a:ln>
        </p:spPr>
      </p:pic>
      <p:pic>
        <p:nvPicPr>
          <p:cNvPr id="76" name="Google Shape;76;p15"/>
          <p:cNvPicPr preferRelativeResize="0"/>
          <p:nvPr/>
        </p:nvPicPr>
        <p:blipFill>
          <a:blip r:embed="rId4">
            <a:alphaModFix/>
          </a:blip>
          <a:stretch>
            <a:fillRect/>
          </a:stretch>
        </p:blipFill>
        <p:spPr>
          <a:xfrm>
            <a:off x="4200450" y="152400"/>
            <a:ext cx="4791149" cy="315459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pic>
        <p:nvPicPr>
          <p:cNvPr id="81" name="Google Shape;81;p16"/>
          <p:cNvPicPr preferRelativeResize="0"/>
          <p:nvPr/>
        </p:nvPicPr>
        <p:blipFill>
          <a:blip r:embed="rId3">
            <a:alphaModFix/>
          </a:blip>
          <a:stretch>
            <a:fillRect/>
          </a:stretch>
        </p:blipFill>
        <p:spPr>
          <a:xfrm>
            <a:off x="701038" y="152400"/>
            <a:ext cx="7741919" cy="48386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7"/>
          <p:cNvPicPr preferRelativeResize="0"/>
          <p:nvPr/>
        </p:nvPicPr>
        <p:blipFill>
          <a:blip r:embed="rId3">
            <a:alphaModFix/>
          </a:blip>
          <a:stretch>
            <a:fillRect/>
          </a:stretch>
        </p:blipFill>
        <p:spPr>
          <a:xfrm>
            <a:off x="942088" y="152400"/>
            <a:ext cx="7259822" cy="483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pic>
        <p:nvPicPr>
          <p:cNvPr id="91" name="Google Shape;91;p18"/>
          <p:cNvPicPr preferRelativeResize="0"/>
          <p:nvPr/>
        </p:nvPicPr>
        <p:blipFill>
          <a:blip r:embed="rId3">
            <a:alphaModFix/>
          </a:blip>
          <a:stretch>
            <a:fillRect/>
          </a:stretch>
        </p:blipFill>
        <p:spPr>
          <a:xfrm>
            <a:off x="701038" y="109600"/>
            <a:ext cx="7741919" cy="48386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pic>
        <p:nvPicPr>
          <p:cNvPr id="96" name="Google Shape;96;p19"/>
          <p:cNvPicPr preferRelativeResize="0"/>
          <p:nvPr/>
        </p:nvPicPr>
        <p:blipFill rotWithShape="1">
          <a:blip r:embed="rId3">
            <a:alphaModFix/>
          </a:blip>
          <a:srcRect b="-2670" l="28891" r="20922" t="2669"/>
          <a:stretch/>
        </p:blipFill>
        <p:spPr>
          <a:xfrm>
            <a:off x="601300" y="228600"/>
            <a:ext cx="3237800" cy="4838699"/>
          </a:xfrm>
          <a:prstGeom prst="rect">
            <a:avLst/>
          </a:prstGeom>
          <a:noFill/>
          <a:ln>
            <a:noFill/>
          </a:ln>
        </p:spPr>
      </p:pic>
      <p:pic>
        <p:nvPicPr>
          <p:cNvPr id="97" name="Google Shape;97;p19"/>
          <p:cNvPicPr preferRelativeResize="0"/>
          <p:nvPr/>
        </p:nvPicPr>
        <p:blipFill>
          <a:blip r:embed="rId4">
            <a:alphaModFix/>
          </a:blip>
          <a:stretch>
            <a:fillRect/>
          </a:stretch>
        </p:blipFill>
        <p:spPr>
          <a:xfrm>
            <a:off x="4095661" y="0"/>
            <a:ext cx="4667339" cy="49911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2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Technologies</a:t>
            </a:r>
            <a:endParaRPr/>
          </a:p>
        </p:txBody>
      </p:sp>
      <p:sp>
        <p:nvSpPr>
          <p:cNvPr id="103" name="Google Shape;103;p20"/>
          <p:cNvSpPr txBox="1"/>
          <p:nvPr>
            <p:ph idx="1" type="body"/>
          </p:nvPr>
        </p:nvSpPr>
        <p:spPr>
          <a:xfrm>
            <a:off x="311700" y="1225225"/>
            <a:ext cx="3999900" cy="3354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800"/>
              <a:t>Mobility:</a:t>
            </a:r>
            <a:endParaRPr sz="1800"/>
          </a:p>
          <a:p>
            <a:pPr indent="-342900" lvl="0" marL="457200" rtl="0">
              <a:spcBef>
                <a:spcPts val="1600"/>
              </a:spcBef>
              <a:spcAft>
                <a:spcPts val="0"/>
              </a:spcAft>
              <a:buSzPts val="1800"/>
              <a:buChar char="●"/>
            </a:pPr>
            <a:r>
              <a:rPr lang="en" sz="1800"/>
              <a:t>Upper-body prosthetics</a:t>
            </a:r>
            <a:endParaRPr sz="1800"/>
          </a:p>
          <a:p>
            <a:pPr indent="-342900" lvl="0" marL="457200" rtl="0">
              <a:spcBef>
                <a:spcPts val="0"/>
              </a:spcBef>
              <a:spcAft>
                <a:spcPts val="0"/>
              </a:spcAft>
              <a:buSzPts val="1800"/>
              <a:buChar char="●"/>
            </a:pPr>
            <a:r>
              <a:rPr lang="en" sz="1800"/>
              <a:t>Lower-body prosthetics</a:t>
            </a:r>
            <a:endParaRPr sz="1800"/>
          </a:p>
          <a:p>
            <a:pPr indent="-342900" lvl="0" marL="457200" rtl="0">
              <a:spcBef>
                <a:spcPts val="0"/>
              </a:spcBef>
              <a:spcAft>
                <a:spcPts val="0"/>
              </a:spcAft>
              <a:buSzPts val="1800"/>
              <a:buChar char="●"/>
            </a:pPr>
            <a:r>
              <a:rPr lang="en" sz="1800"/>
              <a:t>Autonomous vehicles</a:t>
            </a:r>
            <a:endParaRPr sz="1800"/>
          </a:p>
          <a:p>
            <a:pPr indent="0" lvl="0" marL="0" rtl="0">
              <a:spcBef>
                <a:spcPts val="1600"/>
              </a:spcBef>
              <a:spcAft>
                <a:spcPts val="0"/>
              </a:spcAft>
              <a:buNone/>
            </a:pPr>
            <a:r>
              <a:rPr lang="en" sz="1800"/>
              <a:t>Sensory:</a:t>
            </a:r>
            <a:endParaRPr sz="1800"/>
          </a:p>
          <a:p>
            <a:pPr indent="-342900" lvl="0" marL="457200" rtl="0">
              <a:spcBef>
                <a:spcPts val="1600"/>
              </a:spcBef>
              <a:spcAft>
                <a:spcPts val="0"/>
              </a:spcAft>
              <a:buSzPts val="1800"/>
              <a:buChar char="●"/>
            </a:pPr>
            <a:r>
              <a:rPr lang="en" sz="1800"/>
              <a:t>Cochlear implants</a:t>
            </a:r>
            <a:endParaRPr sz="1800"/>
          </a:p>
          <a:p>
            <a:pPr indent="-342900" lvl="0" marL="457200">
              <a:spcBef>
                <a:spcPts val="0"/>
              </a:spcBef>
              <a:spcAft>
                <a:spcPts val="0"/>
              </a:spcAft>
              <a:buSzPts val="1800"/>
              <a:buChar char="●"/>
            </a:pPr>
            <a:r>
              <a:rPr lang="en" sz="1800"/>
              <a:t>Vision prosthetics</a:t>
            </a:r>
            <a:endParaRPr sz="1800"/>
          </a:p>
        </p:txBody>
      </p:sp>
      <p:sp>
        <p:nvSpPr>
          <p:cNvPr id="104" name="Google Shape;104;p20"/>
          <p:cNvSpPr txBox="1"/>
          <p:nvPr>
            <p:ph idx="2" type="body"/>
          </p:nvPr>
        </p:nvSpPr>
        <p:spPr>
          <a:xfrm>
            <a:off x="4832400" y="1225225"/>
            <a:ext cx="3999900" cy="3354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sz="1800"/>
              <a:t>Cognitive</a:t>
            </a:r>
            <a:endParaRPr sz="1800"/>
          </a:p>
          <a:p>
            <a:pPr indent="-342900" lvl="0" marL="457200" rtl="0">
              <a:spcBef>
                <a:spcPts val="1600"/>
              </a:spcBef>
              <a:spcAft>
                <a:spcPts val="0"/>
              </a:spcAft>
              <a:buSzPts val="1800"/>
              <a:buChar char="●"/>
            </a:pPr>
            <a:r>
              <a:rPr lang="en" sz="1800"/>
              <a:t>Neural “lace” to address mental disorders</a:t>
            </a:r>
            <a:endParaRPr sz="1800"/>
          </a:p>
          <a:p>
            <a:pPr indent="-342900" lvl="0" marL="457200" rtl="0">
              <a:spcBef>
                <a:spcPts val="0"/>
              </a:spcBef>
              <a:spcAft>
                <a:spcPts val="0"/>
              </a:spcAft>
              <a:buSzPts val="1800"/>
              <a:buChar char="●"/>
            </a:pPr>
            <a:r>
              <a:rPr lang="en" sz="1800"/>
              <a:t>Memaory aids</a:t>
            </a:r>
            <a:endParaRPr sz="1800"/>
          </a:p>
          <a:p>
            <a:pPr indent="-342900" lvl="0" marL="457200">
              <a:spcBef>
                <a:spcPts val="0"/>
              </a:spcBef>
              <a:spcAft>
                <a:spcPts val="0"/>
              </a:spcAft>
              <a:buSzPts val="1800"/>
              <a:buChar char="●"/>
            </a:pPr>
            <a:r>
              <a:rPr lang="en" sz="1800"/>
              <a:t>Devices to assist with movement disorders (see mobility)</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555600"/>
            <a:ext cx="5238900" cy="7557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lang="en"/>
              <a:t>Intersections With Disability Law - e.g.,</a:t>
            </a:r>
            <a:endParaRPr/>
          </a:p>
        </p:txBody>
      </p:sp>
      <p:sp>
        <p:nvSpPr>
          <p:cNvPr id="110" name="Google Shape;110;p21"/>
          <p:cNvSpPr txBox="1"/>
          <p:nvPr>
            <p:ph idx="1" type="body"/>
          </p:nvPr>
        </p:nvSpPr>
        <p:spPr>
          <a:xfrm>
            <a:off x="311700" y="1399400"/>
            <a:ext cx="2808000" cy="34278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lang="en"/>
              <a:t>Americans with Disabilities Act</a:t>
            </a:r>
            <a:endParaRPr/>
          </a:p>
          <a:p>
            <a:pPr indent="0" lvl="0" marL="0" rtl="0">
              <a:spcBef>
                <a:spcPts val="1600"/>
              </a:spcBef>
              <a:spcAft>
                <a:spcPts val="0"/>
              </a:spcAft>
              <a:buClr>
                <a:schemeClr val="dk1"/>
              </a:buClr>
              <a:buSzPts val="1100"/>
              <a:buFont typeface="Arial"/>
              <a:buNone/>
            </a:pPr>
            <a:r>
              <a:rPr lang="en"/>
              <a:t>Assistive Technology Act of 2004</a:t>
            </a:r>
            <a:endParaRPr/>
          </a:p>
          <a:p>
            <a:pPr indent="0" lvl="0" marL="0" rtl="0">
              <a:spcBef>
                <a:spcPts val="1600"/>
              </a:spcBef>
              <a:spcAft>
                <a:spcPts val="0"/>
              </a:spcAft>
              <a:buClr>
                <a:schemeClr val="dk1"/>
              </a:buClr>
              <a:buSzPts val="1100"/>
              <a:buFont typeface="Arial"/>
              <a:buNone/>
            </a:pPr>
            <a:r>
              <a:rPr lang="en"/>
              <a:t>Individuals With Disabilities Education Improvement Act of 2004</a:t>
            </a:r>
            <a:endParaRPr/>
          </a:p>
          <a:p>
            <a:pPr indent="0" lvl="0" marL="0" rtl="0">
              <a:spcBef>
                <a:spcPts val="1600"/>
              </a:spcBef>
              <a:spcAft>
                <a:spcPts val="0"/>
              </a:spcAft>
              <a:buClr>
                <a:schemeClr val="dk1"/>
              </a:buClr>
              <a:buSzPts val="1100"/>
              <a:buFont typeface="Arial"/>
              <a:buNone/>
            </a:pPr>
            <a:r>
              <a:rPr lang="en"/>
              <a:t>Hearing Aid Compatibility Act of 1988</a:t>
            </a:r>
            <a:endParaRPr/>
          </a:p>
          <a:p>
            <a:pPr indent="0" lvl="0" marL="0" rtl="0">
              <a:spcBef>
                <a:spcPts val="1600"/>
              </a:spcBef>
              <a:spcAft>
                <a:spcPts val="0"/>
              </a:spcAft>
              <a:buClr>
                <a:schemeClr val="dk1"/>
              </a:buClr>
              <a:buSzPts val="1100"/>
              <a:buFont typeface="Arial"/>
              <a:buNone/>
            </a:pPr>
            <a:r>
              <a:rPr lang="en"/>
              <a:t>Telecommunications Act of 1996</a:t>
            </a:r>
            <a:endParaRPr/>
          </a:p>
          <a:p>
            <a:pPr indent="0" lvl="0" marL="0" rtl="0">
              <a:spcBef>
                <a:spcPts val="1600"/>
              </a:spcBef>
              <a:spcAft>
                <a:spcPts val="0"/>
              </a:spcAft>
              <a:buClr>
                <a:schemeClr val="dk1"/>
              </a:buClr>
              <a:buSzPts val="1100"/>
              <a:buFont typeface="Arial"/>
              <a:buNone/>
            </a:pPr>
            <a:r>
              <a:t/>
            </a:r>
            <a:endParaRPr/>
          </a:p>
          <a:p>
            <a:pPr indent="0" lvl="0" marL="0">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